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4C71EC6-210F-42DE-9C53-41977AD35B3D}" type="datetimeFigureOut">
              <a:rPr lang="ru-RU" smtClean="0"/>
              <a:t>01.04.2016</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01.04.2016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01.04.2016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01.04.2016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t>01.04.2016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01.04.2016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01.04.2016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B4C71EC6-210F-42DE-9C53-41977AD35B3D}" type="datetimeFigureOut">
              <a:rPr lang="ru-RU" smtClean="0"/>
              <a:t>01.04.2016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4C71EC6-210F-42DE-9C53-41977AD35B3D}" type="datetimeFigureOut">
              <a:rPr lang="ru-RU" smtClean="0"/>
              <a:t>01.04.2016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B4C71EC6-210F-42DE-9C53-41977AD35B3D}" type="datetimeFigureOut">
              <a:rPr lang="ru-RU" smtClean="0"/>
              <a:t>01.04.2016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4C71EC6-210F-42DE-9C53-41977AD35B3D}" type="datetimeFigureOut">
              <a:rPr lang="ru-RU" smtClean="0"/>
              <a:t>01.04.2016</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19B0651-EE4F-4900-A07F-96A6BFA9D0F0}"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C71EC6-210F-42DE-9C53-41977AD35B3D}" type="datetimeFigureOut">
              <a:rPr lang="ru-RU" smtClean="0"/>
              <a:t>01.04.2016</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uk.wikipedia.org/wiki/%D0%9C%D1%83%D0%BB%D1%8C%D1%82%D0%B8%D0%BC%D0%B5%D0%B4%D1%96%D0%B0" TargetMode="External"/><Relationship Id="rId2" Type="http://schemas.openxmlformats.org/officeDocument/2006/relationships/hyperlink" Target="https://uk.wikipedia.org/wiki/%D0%92%D0%B5%D0%B1-%D1%81%D0%B0%D0%B9%D1%82" TargetMode="Externa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8" Type="http://schemas.openxmlformats.org/officeDocument/2006/relationships/hyperlink" Target="https://uk.wikipedia.org/wiki/1992" TargetMode="External"/><Relationship Id="rId13" Type="http://schemas.openxmlformats.org/officeDocument/2006/relationships/hyperlink" Target="https://uk.wikipedia.org/wiki/Google" TargetMode="External"/><Relationship Id="rId3" Type="http://schemas.openxmlformats.org/officeDocument/2006/relationships/hyperlink" Target="https://uk.wikipedia.org/wiki/%D0%86%D0%BD%D1%82%D0%B5%D1%80%D0%BD%D0%B5%D1%82" TargetMode="External"/><Relationship Id="rId7" Type="http://schemas.openxmlformats.org/officeDocument/2006/relationships/hyperlink" Target="https://uk.wikipedia.org/wiki/%D0%A2%D1%96%D0%BC_%D0%91%D0%B5%D1%80%D0%BD%D0%B5%D1%80%D1%81-%D0%9B%D1%96" TargetMode="External"/><Relationship Id="rId12" Type="http://schemas.openxmlformats.org/officeDocument/2006/relationships/hyperlink" Target="https://uk.wikipedia.org/wiki/Blogger" TargetMode="External"/><Relationship Id="rId2" Type="http://schemas.openxmlformats.org/officeDocument/2006/relationships/hyperlink" Target="https://uk.wikipedia.org/wiki/%D0%91%D0%BB%D0%BE%D0%B3#cite_note-1" TargetMode="External"/><Relationship Id="rId1" Type="http://schemas.openxmlformats.org/officeDocument/2006/relationships/slideLayout" Target="../slideLayouts/slideLayout6.xml"/><Relationship Id="rId6" Type="http://schemas.openxmlformats.org/officeDocument/2006/relationships/hyperlink" Target="https://uk.wikipedia.org/wiki/%D0%90%D0%BD%D0%B3%D0%BB%D1%96%D0%B9%D1%81%D1%8C%D0%BA%D0%B0_%D0%BC%D0%BE%D0%B2%D0%B0" TargetMode="External"/><Relationship Id="rId11" Type="http://schemas.openxmlformats.org/officeDocument/2006/relationships/hyperlink" Target="https://uk.wikipedia.org/wiki/%D0%A1%D0%B0%D0%BD-%D0%A4%D1%80%D0%B0%D0%BD%D1%86%D0%B8%D1%81%D0%BA%D0%BE" TargetMode="External"/><Relationship Id="rId5" Type="http://schemas.openxmlformats.org/officeDocument/2006/relationships/hyperlink" Target="https://uk.wikipedia.org/w/index.php?title=%D0%92%D0%B0%D1%88%D0%B8%D0%BD%D0%B3%D1%82%D0%BE%D0%BD_%D0%BF%D1%80%D0%BE%D1%84%D0%B0%D0%B9%D0%BB&amp;action=edit&amp;redlink=1" TargetMode="External"/><Relationship Id="rId15" Type="http://schemas.openxmlformats.org/officeDocument/2006/relationships/hyperlink" Target="https://uk.wikipedia.org/wiki/Trackback" TargetMode="External"/><Relationship Id="rId10" Type="http://schemas.openxmlformats.org/officeDocument/2006/relationships/hyperlink" Target="https://uk.wikipedia.org/wiki/1999" TargetMode="External"/><Relationship Id="rId4" Type="http://schemas.openxmlformats.org/officeDocument/2006/relationships/hyperlink" Target="https://uk.wikipedia.org/wiki/%D0%91%D0%BB%D0%BE%D2%91%D0%BE%D1%81%D1%84%D0%B5%D1%80%D0%B0" TargetMode="External"/><Relationship Id="rId9" Type="http://schemas.openxmlformats.org/officeDocument/2006/relationships/hyperlink" Target="https://uk.wikipedia.org/wiki/1996" TargetMode="External"/><Relationship Id="rId14" Type="http://schemas.openxmlformats.org/officeDocument/2006/relationships/hyperlink" Target="https://uk.wikipedia.org/wiki/RSS"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0" dirty="0">
                <a:solidFill>
                  <a:srgbClr val="000000"/>
                </a:solidFill>
                <a:effectLst/>
                <a:latin typeface="tahoma"/>
              </a:rPr>
              <a:t>«Роль </a:t>
            </a:r>
            <a:r>
              <a:rPr lang="ru-RU" b="0" dirty="0" err="1">
                <a:solidFill>
                  <a:srgbClr val="000000"/>
                </a:solidFill>
                <a:effectLst/>
                <a:latin typeface="tahoma"/>
              </a:rPr>
              <a:t>блогів</a:t>
            </a:r>
            <a:r>
              <a:rPr lang="ru-RU" b="0" dirty="0">
                <a:solidFill>
                  <a:srgbClr val="000000"/>
                </a:solidFill>
                <a:effectLst/>
                <a:latin typeface="tahoma"/>
              </a:rPr>
              <a:t> в </a:t>
            </a:r>
            <a:r>
              <a:rPr lang="ru-RU" b="0" dirty="0" err="1">
                <a:solidFill>
                  <a:srgbClr val="000000"/>
                </a:solidFill>
                <a:effectLst/>
                <a:latin typeface="tahoma"/>
              </a:rPr>
              <a:t>освітньому</a:t>
            </a:r>
            <a:r>
              <a:rPr lang="ru-RU" b="0" dirty="0">
                <a:solidFill>
                  <a:srgbClr val="000000"/>
                </a:solidFill>
                <a:effectLst/>
                <a:latin typeface="tahoma"/>
              </a:rPr>
              <a:t> </a:t>
            </a:r>
            <a:r>
              <a:rPr lang="ru-RU" b="0" dirty="0" err="1">
                <a:solidFill>
                  <a:srgbClr val="000000"/>
                </a:solidFill>
                <a:effectLst/>
                <a:latin typeface="tahoma"/>
              </a:rPr>
              <a:t>процесі</a:t>
            </a:r>
            <a:r>
              <a:rPr lang="ru-RU" b="0" dirty="0">
                <a:solidFill>
                  <a:srgbClr val="000000"/>
                </a:solidFill>
                <a:effectLst/>
                <a:latin typeface="tahoma"/>
              </a:rPr>
              <a:t>»</a:t>
            </a:r>
            <a:endParaRPr lang="uk-UA" dirty="0"/>
          </a:p>
        </p:txBody>
      </p:sp>
      <p:sp>
        <p:nvSpPr>
          <p:cNvPr id="3" name="Подзаголовок 2"/>
          <p:cNvSpPr>
            <a:spLocks noGrp="1"/>
          </p:cNvSpPr>
          <p:nvPr>
            <p:ph type="subTitle" idx="1"/>
          </p:nvPr>
        </p:nvSpPr>
        <p:spPr/>
        <p:txBody>
          <a:bodyPr/>
          <a:lstStyle/>
          <a:p>
            <a:r>
              <a:rPr lang="uk-UA" dirty="0" smtClean="0"/>
              <a:t>ФУБ-2-14</a:t>
            </a:r>
          </a:p>
          <a:p>
            <a:r>
              <a:rPr lang="uk-UA" dirty="0" smtClean="0"/>
              <a:t>Притуляк Анастасія</a:t>
            </a:r>
            <a:endParaRPr lang="uk-UA" dirty="0"/>
          </a:p>
        </p:txBody>
      </p:sp>
    </p:spTree>
    <p:extLst>
      <p:ext uri="{BB962C8B-B14F-4D97-AF65-F5344CB8AC3E}">
        <p14:creationId xmlns:p14="http://schemas.microsoft.com/office/powerpoint/2010/main" val="1014533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uk-UA" b="1" dirty="0">
                <a:solidFill>
                  <a:srgbClr val="252525"/>
                </a:solidFill>
                <a:latin typeface="Arial"/>
              </a:rPr>
              <a:t>Блоґ</a:t>
            </a:r>
            <a:r>
              <a:rPr lang="uk-UA" dirty="0">
                <a:solidFill>
                  <a:srgbClr val="252525"/>
                </a:solidFill>
                <a:latin typeface="Arial"/>
              </a:rPr>
              <a:t> </a:t>
            </a:r>
            <a:r>
              <a:rPr lang="uk-UA" dirty="0" smtClean="0">
                <a:solidFill>
                  <a:srgbClr val="252525"/>
                </a:solidFill>
                <a:latin typeface="Arial"/>
              </a:rPr>
              <a:t>-це</a:t>
            </a:r>
            <a:r>
              <a:rPr lang="uk-UA" dirty="0">
                <a:solidFill>
                  <a:srgbClr val="252525"/>
                </a:solidFill>
                <a:latin typeface="Arial"/>
              </a:rPr>
              <a:t> </a:t>
            </a:r>
            <a:r>
              <a:rPr lang="uk-UA" dirty="0">
                <a:solidFill>
                  <a:srgbClr val="0B0080"/>
                </a:solidFill>
                <a:latin typeface="Arial"/>
                <a:hlinkClick r:id="rId2" tooltip="Веб-сайт"/>
              </a:rPr>
              <a:t>веб-сайт</a:t>
            </a:r>
            <a:r>
              <a:rPr lang="uk-UA" dirty="0">
                <a:solidFill>
                  <a:srgbClr val="252525"/>
                </a:solidFill>
                <a:latin typeface="Arial"/>
              </a:rPr>
              <a:t>, головний зміст якого — записи, зображення чи </a:t>
            </a:r>
            <a:r>
              <a:rPr lang="uk-UA" dirty="0">
                <a:solidFill>
                  <a:srgbClr val="0B0080"/>
                </a:solidFill>
                <a:latin typeface="Arial"/>
                <a:hlinkClick r:id="rId3" tooltip="Мультимедіа"/>
              </a:rPr>
              <a:t>мультимедіа</a:t>
            </a:r>
            <a:r>
              <a:rPr lang="uk-UA" dirty="0">
                <a:solidFill>
                  <a:srgbClr val="252525"/>
                </a:solidFill>
                <a:latin typeface="Arial"/>
              </a:rPr>
              <a:t>, що регулярно додаються. Для блоґів характерні короткі записи тимчасової значущості.</a:t>
            </a:r>
            <a:endParaRPr lang="uk-UA" dirty="0"/>
          </a:p>
        </p:txBody>
      </p:sp>
      <p:sp>
        <p:nvSpPr>
          <p:cNvPr id="3" name="Заголовок 2"/>
          <p:cNvSpPr>
            <a:spLocks noGrp="1"/>
          </p:cNvSpPr>
          <p:nvPr>
            <p:ph type="title"/>
          </p:nvPr>
        </p:nvSpPr>
        <p:spPr/>
        <p:txBody>
          <a:bodyPr/>
          <a:lstStyle/>
          <a:p>
            <a:endParaRPr lang="uk-UA"/>
          </a:p>
        </p:txBody>
      </p:sp>
      <p:pic>
        <p:nvPicPr>
          <p:cNvPr id="4" name="Рисунок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35896" y="3645024"/>
            <a:ext cx="5364088" cy="2682044"/>
          </a:xfrm>
          <a:prstGeom prst="rect">
            <a:avLst/>
          </a:prstGeom>
          <a:ln>
            <a:noFill/>
          </a:ln>
          <a:effectLst>
            <a:softEdge rad="112500"/>
          </a:effectLst>
        </p:spPr>
      </p:pic>
    </p:spTree>
    <p:extLst>
      <p:ext uri="{BB962C8B-B14F-4D97-AF65-F5344CB8AC3E}">
        <p14:creationId xmlns:p14="http://schemas.microsoft.com/office/powerpoint/2010/main" val="239208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06690"/>
          </a:xfrm>
          <a:solidFill>
            <a:schemeClr val="tx1">
              <a:lumMod val="85000"/>
            </a:schemeClr>
          </a:solidFill>
        </p:spPr>
        <p:txBody>
          <a:bodyPr>
            <a:normAutofit fontScale="90000"/>
          </a:bodyPr>
          <a:lstStyle/>
          <a:p>
            <a:r>
              <a:rPr lang="uk-UA" sz="1600" b="0" dirty="0">
                <a:solidFill>
                  <a:schemeClr val="bg1"/>
                </a:solidFill>
                <a:effectLst/>
                <a:latin typeface="Arial"/>
              </a:rPr>
              <a:t>За визначенням українського дослідника </a:t>
            </a:r>
            <a:r>
              <a:rPr lang="uk-UA" sz="1600" b="0" dirty="0" err="1">
                <a:solidFill>
                  <a:schemeClr val="bg1"/>
                </a:solidFill>
                <a:effectLst/>
                <a:latin typeface="Arial"/>
              </a:rPr>
              <a:t>Салиги</a:t>
            </a:r>
            <a:r>
              <a:rPr lang="uk-UA" sz="1600" b="0" dirty="0">
                <a:solidFill>
                  <a:schemeClr val="bg1"/>
                </a:solidFill>
                <a:effectLst/>
                <a:latin typeface="Arial"/>
              </a:rPr>
              <a:t> П. Г. </a:t>
            </a:r>
            <a:r>
              <a:rPr lang="uk-UA" sz="1600" b="0" i="1" dirty="0">
                <a:solidFill>
                  <a:schemeClr val="bg1"/>
                </a:solidFill>
                <a:effectLst/>
                <a:latin typeface="Arial"/>
              </a:rPr>
              <a:t>«Блог — це самостійне динамічне інтерактивне електронне видання, що містить статті, які додаються через невизначені періоди часу та розміщуються у хронологічному порядку.»</a:t>
            </a:r>
            <a:r>
              <a:rPr lang="uk-UA" sz="1600" b="0" baseline="30000" dirty="0">
                <a:solidFill>
                  <a:schemeClr val="bg1"/>
                </a:solidFill>
                <a:effectLst/>
                <a:latin typeface="Arial"/>
                <a:hlinkClick r:id="rId2"/>
              </a:rPr>
              <a:t>[1]</a:t>
            </a:r>
            <a:r>
              <a:rPr lang="uk-UA" sz="1600" b="0" dirty="0">
                <a:solidFill>
                  <a:schemeClr val="bg1"/>
                </a:solidFill>
                <a:effectLst/>
                <a:latin typeface="Arial"/>
              </a:rPr>
              <a:t/>
            </a:r>
            <a:br>
              <a:rPr lang="uk-UA" sz="1600" b="0" dirty="0">
                <a:solidFill>
                  <a:schemeClr val="bg1"/>
                </a:solidFill>
                <a:effectLst/>
                <a:latin typeface="Arial"/>
              </a:rPr>
            </a:br>
            <a:r>
              <a:rPr lang="uk-UA" sz="1600" dirty="0" err="1">
                <a:solidFill>
                  <a:schemeClr val="bg1"/>
                </a:solidFill>
                <a:effectLst/>
                <a:latin typeface="Arial"/>
              </a:rPr>
              <a:t>Блоґерами</a:t>
            </a:r>
            <a:r>
              <a:rPr lang="uk-UA" sz="1600" b="0" dirty="0">
                <a:solidFill>
                  <a:schemeClr val="bg1"/>
                </a:solidFill>
                <a:effectLst/>
                <a:latin typeface="Arial"/>
              </a:rPr>
              <a:t> називають людей, які ведуть блоґ.</a:t>
            </a:r>
            <a:br>
              <a:rPr lang="uk-UA" sz="1600" b="0" dirty="0">
                <a:solidFill>
                  <a:schemeClr val="bg1"/>
                </a:solidFill>
                <a:effectLst/>
                <a:latin typeface="Arial"/>
              </a:rPr>
            </a:br>
            <a:r>
              <a:rPr lang="uk-UA" sz="1600" b="0" dirty="0">
                <a:solidFill>
                  <a:schemeClr val="bg1"/>
                </a:solidFill>
                <a:effectLst/>
                <a:latin typeface="Arial"/>
              </a:rPr>
              <a:t>Сукупність всіх блоґів в </a:t>
            </a:r>
            <a:r>
              <a:rPr lang="uk-UA" sz="1600" b="0" dirty="0">
                <a:solidFill>
                  <a:schemeClr val="bg1"/>
                </a:solidFill>
                <a:effectLst/>
                <a:latin typeface="Arial"/>
                <a:hlinkClick r:id="rId3" tooltip="Інтернет"/>
              </a:rPr>
              <a:t>Інтернеті</a:t>
            </a:r>
            <a:r>
              <a:rPr lang="uk-UA" sz="1600" b="0" dirty="0">
                <a:solidFill>
                  <a:schemeClr val="bg1"/>
                </a:solidFill>
                <a:effectLst/>
                <a:latin typeface="Arial"/>
              </a:rPr>
              <a:t> прийнято називати </a:t>
            </a:r>
            <a:r>
              <a:rPr lang="uk-UA" sz="1600" dirty="0" err="1">
                <a:solidFill>
                  <a:schemeClr val="bg1"/>
                </a:solidFill>
                <a:effectLst/>
                <a:latin typeface="Arial"/>
                <a:hlinkClick r:id="rId4" tooltip="Блоґосфера"/>
              </a:rPr>
              <a:t>блоґосферою</a:t>
            </a:r>
            <a:r>
              <a:rPr lang="uk-UA" sz="1600" b="0" dirty="0">
                <a:solidFill>
                  <a:schemeClr val="bg1"/>
                </a:solidFill>
                <a:effectLst/>
                <a:latin typeface="Arial"/>
              </a:rPr>
              <a:t>.</a:t>
            </a:r>
            <a:br>
              <a:rPr lang="uk-UA" sz="1600" b="0" dirty="0">
                <a:solidFill>
                  <a:schemeClr val="bg1"/>
                </a:solidFill>
                <a:effectLst/>
                <a:latin typeface="Arial"/>
              </a:rPr>
            </a:br>
            <a:r>
              <a:rPr lang="uk-UA" sz="1600" dirty="0">
                <a:solidFill>
                  <a:schemeClr val="bg1"/>
                </a:solidFill>
                <a:effectLst/>
                <a:latin typeface="Arial"/>
              </a:rPr>
              <a:t>Пост (окреме повідомлення блоґу)</a:t>
            </a:r>
            <a:r>
              <a:rPr lang="uk-UA" sz="1600" b="0" dirty="0">
                <a:solidFill>
                  <a:schemeClr val="bg1"/>
                </a:solidFill>
                <a:effectLst/>
                <a:latin typeface="Arial"/>
              </a:rPr>
              <a:t> має заголовок, дату публікації, зміст (інформаційне наповнення блоґу). Як правило, до кожного посту читачі можуть залишити коментарі (відгуки до публікації) за допомогою простої </a:t>
            </a:r>
            <a:r>
              <a:rPr lang="en-US" sz="1600" b="0" dirty="0">
                <a:solidFill>
                  <a:schemeClr val="bg1"/>
                </a:solidFill>
                <a:effectLst/>
                <a:latin typeface="Arial"/>
              </a:rPr>
              <a:t>Web-</a:t>
            </a:r>
            <a:r>
              <a:rPr lang="uk-UA" sz="1600" b="0" dirty="0">
                <a:solidFill>
                  <a:schemeClr val="bg1"/>
                </a:solidFill>
                <a:effectLst/>
                <a:latin typeface="Arial"/>
              </a:rPr>
              <a:t>форми.</a:t>
            </a:r>
            <a:br>
              <a:rPr lang="uk-UA" sz="1600" b="0" dirty="0">
                <a:solidFill>
                  <a:schemeClr val="bg1"/>
                </a:solidFill>
                <a:effectLst/>
                <a:latin typeface="Arial"/>
              </a:rPr>
            </a:br>
            <a:r>
              <a:rPr lang="uk-UA" sz="1600" b="0" dirty="0">
                <a:solidFill>
                  <a:schemeClr val="bg1"/>
                </a:solidFill>
                <a:effectLst/>
                <a:latin typeface="Arial"/>
              </a:rPr>
              <a:t>За версією газети </a:t>
            </a:r>
            <a:r>
              <a:rPr lang="uk-UA" sz="1600" b="0" dirty="0">
                <a:solidFill>
                  <a:schemeClr val="bg1"/>
                </a:solidFill>
                <a:effectLst/>
                <a:latin typeface="Arial"/>
                <a:hlinkClick r:id="rId5" tooltip="Вашингтон профайл (ще не написана)"/>
              </a:rPr>
              <a:t>«Вашингтон </a:t>
            </a:r>
            <a:r>
              <a:rPr lang="uk-UA" sz="1600" b="0" dirty="0" err="1">
                <a:solidFill>
                  <a:schemeClr val="bg1"/>
                </a:solidFill>
                <a:effectLst/>
                <a:latin typeface="Arial"/>
                <a:hlinkClick r:id="rId5" tooltip="Вашингтон профайл (ще не написана)"/>
              </a:rPr>
              <a:t>профайл</a:t>
            </a:r>
            <a:r>
              <a:rPr lang="uk-UA" sz="1600" b="0" dirty="0">
                <a:solidFill>
                  <a:schemeClr val="bg1"/>
                </a:solidFill>
                <a:effectLst/>
                <a:latin typeface="Arial"/>
                <a:hlinkClick r:id="rId5" tooltip="Вашингтон профайл (ще не написана)"/>
              </a:rPr>
              <a:t>»</a:t>
            </a:r>
            <a:r>
              <a:rPr lang="uk-UA" sz="1600" b="0" dirty="0">
                <a:solidFill>
                  <a:schemeClr val="bg1"/>
                </a:solidFill>
                <a:effectLst/>
                <a:latin typeface="Arial"/>
              </a:rPr>
              <a:t> (</a:t>
            </a:r>
            <a:r>
              <a:rPr lang="uk-UA" sz="1600" b="0" dirty="0" err="1">
                <a:solidFill>
                  <a:schemeClr val="bg1"/>
                </a:solidFill>
                <a:effectLst/>
                <a:latin typeface="Arial"/>
                <a:hlinkClick r:id="rId6" tooltip="Англійська мова"/>
              </a:rPr>
              <a:t>англ</a:t>
            </a:r>
            <a:r>
              <a:rPr lang="uk-UA" sz="1600" b="0" dirty="0">
                <a:solidFill>
                  <a:schemeClr val="bg1"/>
                </a:solidFill>
                <a:effectLst/>
                <a:latin typeface="Arial"/>
                <a:hlinkClick r:id="rId6" tooltip="Англійська мова"/>
              </a:rPr>
              <a:t>.</a:t>
            </a:r>
            <a:r>
              <a:rPr lang="uk-UA" sz="1600" b="0" dirty="0">
                <a:solidFill>
                  <a:schemeClr val="bg1"/>
                </a:solidFill>
                <a:effectLst/>
                <a:latin typeface="Arial"/>
              </a:rPr>
              <a:t> </a:t>
            </a:r>
            <a:r>
              <a:rPr lang="en-US" sz="1600" b="0" i="1" dirty="0">
                <a:solidFill>
                  <a:schemeClr val="bg1"/>
                </a:solidFill>
                <a:effectLst/>
                <a:latin typeface="Arial"/>
              </a:rPr>
              <a:t>Washington Profile</a:t>
            </a:r>
            <a:r>
              <a:rPr lang="en-US" sz="1600" b="0" dirty="0">
                <a:solidFill>
                  <a:schemeClr val="bg1"/>
                </a:solidFill>
                <a:effectLst/>
                <a:latin typeface="Arial"/>
              </a:rPr>
              <a:t>), </a:t>
            </a:r>
            <a:r>
              <a:rPr lang="uk-UA" sz="1600" dirty="0">
                <a:solidFill>
                  <a:schemeClr val="bg1"/>
                </a:solidFill>
                <a:effectLst/>
                <a:latin typeface="Arial"/>
              </a:rPr>
              <a:t>першим блоґом</a:t>
            </a:r>
            <a:r>
              <a:rPr lang="uk-UA" sz="1600" b="0" dirty="0">
                <a:solidFill>
                  <a:schemeClr val="bg1"/>
                </a:solidFill>
                <a:effectLst/>
                <a:latin typeface="Arial"/>
              </a:rPr>
              <a:t> вважають сторінку </a:t>
            </a:r>
            <a:r>
              <a:rPr lang="uk-UA" sz="1600" b="0" dirty="0">
                <a:solidFill>
                  <a:schemeClr val="bg1"/>
                </a:solidFill>
                <a:effectLst/>
                <a:latin typeface="Arial"/>
                <a:hlinkClick r:id="rId7" tooltip="Тім Бернерс-Лі"/>
              </a:rPr>
              <a:t>Тіма </a:t>
            </a:r>
            <a:r>
              <a:rPr lang="uk-UA" sz="1600" b="0" dirty="0" err="1">
                <a:solidFill>
                  <a:schemeClr val="bg1"/>
                </a:solidFill>
                <a:effectLst/>
                <a:latin typeface="Arial"/>
                <a:hlinkClick r:id="rId7" tooltip="Тім Бернерс-Лі"/>
              </a:rPr>
              <a:t>Бернерса</a:t>
            </a:r>
            <a:r>
              <a:rPr lang="uk-UA" sz="1600" b="0" dirty="0">
                <a:solidFill>
                  <a:schemeClr val="bg1"/>
                </a:solidFill>
                <a:effectLst/>
                <a:latin typeface="Arial"/>
                <a:hlinkClick r:id="rId7" tooltip="Тім Бернерс-Лі"/>
              </a:rPr>
              <a:t>-Лі</a:t>
            </a:r>
            <a:r>
              <a:rPr lang="uk-UA" sz="1600" b="0" dirty="0">
                <a:solidFill>
                  <a:schemeClr val="bg1"/>
                </a:solidFill>
                <a:effectLst/>
                <a:latin typeface="Arial"/>
              </a:rPr>
              <a:t>, де він, починаючи з </a:t>
            </a:r>
            <a:r>
              <a:rPr lang="uk-UA" sz="1600" b="0" dirty="0">
                <a:solidFill>
                  <a:schemeClr val="bg1"/>
                </a:solidFill>
                <a:effectLst/>
                <a:latin typeface="Arial"/>
                <a:hlinkClick r:id="rId8" tooltip="1992"/>
              </a:rPr>
              <a:t>1992</a:t>
            </a:r>
            <a:r>
              <a:rPr lang="uk-UA" sz="1600" b="0" dirty="0">
                <a:solidFill>
                  <a:schemeClr val="bg1"/>
                </a:solidFill>
                <a:effectLst/>
                <a:latin typeface="Arial"/>
              </a:rPr>
              <a:t>року, публікував новини.</a:t>
            </a:r>
            <a:br>
              <a:rPr lang="uk-UA" sz="1600" b="0" dirty="0">
                <a:solidFill>
                  <a:schemeClr val="bg1"/>
                </a:solidFill>
                <a:effectLst/>
                <a:latin typeface="Arial"/>
              </a:rPr>
            </a:br>
            <a:r>
              <a:rPr lang="uk-UA" sz="1600" b="0" dirty="0">
                <a:solidFill>
                  <a:schemeClr val="bg1"/>
                </a:solidFill>
                <a:effectLst/>
                <a:latin typeface="Arial"/>
              </a:rPr>
              <a:t>Широке використання блоґів розпочалося з </a:t>
            </a:r>
            <a:r>
              <a:rPr lang="uk-UA" sz="1600" b="0" dirty="0">
                <a:solidFill>
                  <a:schemeClr val="bg1"/>
                </a:solidFill>
                <a:effectLst/>
                <a:latin typeface="Arial"/>
                <a:hlinkClick r:id="rId9" tooltip="1996"/>
              </a:rPr>
              <a:t>1996</a:t>
            </a:r>
            <a:r>
              <a:rPr lang="uk-UA" sz="1600" b="0" dirty="0">
                <a:solidFill>
                  <a:schemeClr val="bg1"/>
                </a:solidFill>
                <a:effectLst/>
                <a:latin typeface="Arial"/>
              </a:rPr>
              <a:t> року.</a:t>
            </a:r>
            <a:br>
              <a:rPr lang="uk-UA" sz="1600" b="0" dirty="0">
                <a:solidFill>
                  <a:schemeClr val="bg1"/>
                </a:solidFill>
                <a:effectLst/>
                <a:latin typeface="Arial"/>
              </a:rPr>
            </a:br>
            <a:r>
              <a:rPr lang="uk-UA" sz="1600" b="0" dirty="0">
                <a:solidFill>
                  <a:schemeClr val="bg1"/>
                </a:solidFill>
                <a:effectLst/>
                <a:latin typeface="Arial"/>
              </a:rPr>
              <a:t>У серпні </a:t>
            </a:r>
            <a:r>
              <a:rPr lang="uk-UA" sz="1600" b="0" dirty="0">
                <a:solidFill>
                  <a:schemeClr val="bg1"/>
                </a:solidFill>
                <a:effectLst/>
                <a:latin typeface="Arial"/>
                <a:hlinkClick r:id="rId10" tooltip="1999"/>
              </a:rPr>
              <a:t>1999</a:t>
            </a:r>
            <a:r>
              <a:rPr lang="uk-UA" sz="1600" b="0" dirty="0">
                <a:solidFill>
                  <a:schemeClr val="bg1"/>
                </a:solidFill>
                <a:effectLst/>
                <a:latin typeface="Arial"/>
              </a:rPr>
              <a:t> року комп'ютерна компанія «</a:t>
            </a:r>
            <a:r>
              <a:rPr lang="en-US" sz="1600" b="0" dirty="0" err="1">
                <a:solidFill>
                  <a:schemeClr val="bg1"/>
                </a:solidFill>
                <a:effectLst/>
                <a:latin typeface="Arial"/>
              </a:rPr>
              <a:t>Pyra</a:t>
            </a:r>
            <a:r>
              <a:rPr lang="en-US" sz="1600" b="0" dirty="0">
                <a:solidFill>
                  <a:schemeClr val="bg1"/>
                </a:solidFill>
                <a:effectLst/>
                <a:latin typeface="Arial"/>
              </a:rPr>
              <a:t> Labs» </a:t>
            </a:r>
            <a:r>
              <a:rPr lang="uk-UA" sz="1600" b="0" dirty="0">
                <a:solidFill>
                  <a:schemeClr val="bg1"/>
                </a:solidFill>
                <a:effectLst/>
                <a:latin typeface="Arial"/>
              </a:rPr>
              <a:t>із </a:t>
            </a:r>
            <a:r>
              <a:rPr lang="uk-UA" sz="1600" b="0" dirty="0">
                <a:solidFill>
                  <a:schemeClr val="bg1"/>
                </a:solidFill>
                <a:effectLst/>
                <a:latin typeface="Arial"/>
                <a:hlinkClick r:id="rId11" tooltip="Сан-Франциско"/>
              </a:rPr>
              <a:t>Сан-Франциско</a:t>
            </a:r>
            <a:r>
              <a:rPr lang="uk-UA" sz="1600" b="0" dirty="0">
                <a:solidFill>
                  <a:schemeClr val="bg1"/>
                </a:solidFill>
                <a:effectLst/>
                <a:latin typeface="Arial"/>
              </a:rPr>
              <a:t> відкрила сайт </a:t>
            </a:r>
            <a:r>
              <a:rPr lang="en-US" sz="1600" b="0" dirty="0">
                <a:solidFill>
                  <a:schemeClr val="bg1"/>
                </a:solidFill>
                <a:effectLst/>
                <a:latin typeface="Arial"/>
                <a:hlinkClick r:id="rId12" tooltip="Blogger"/>
              </a:rPr>
              <a:t>Blogger</a:t>
            </a:r>
            <a:r>
              <a:rPr lang="en-US" sz="1600" b="0" dirty="0">
                <a:solidFill>
                  <a:schemeClr val="bg1"/>
                </a:solidFill>
                <a:effectLst/>
                <a:latin typeface="Arial"/>
              </a:rPr>
              <a:t>. </a:t>
            </a:r>
            <a:r>
              <a:rPr lang="uk-UA" sz="1600" b="0" dirty="0">
                <a:solidFill>
                  <a:schemeClr val="bg1"/>
                </a:solidFill>
                <a:effectLst/>
                <a:latin typeface="Arial"/>
              </a:rPr>
              <a:t>Це була </a:t>
            </a:r>
            <a:r>
              <a:rPr lang="uk-UA" sz="1600" dirty="0">
                <a:solidFill>
                  <a:schemeClr val="bg1"/>
                </a:solidFill>
                <a:effectLst/>
                <a:latin typeface="Arial"/>
              </a:rPr>
              <a:t>перша безкоштовна </a:t>
            </a:r>
            <a:r>
              <a:rPr lang="uk-UA" sz="1600" dirty="0" err="1">
                <a:solidFill>
                  <a:schemeClr val="bg1"/>
                </a:solidFill>
                <a:effectLst/>
                <a:latin typeface="Arial"/>
              </a:rPr>
              <a:t>блоґова</a:t>
            </a:r>
            <a:r>
              <a:rPr lang="uk-UA" sz="1600" dirty="0">
                <a:solidFill>
                  <a:schemeClr val="bg1"/>
                </a:solidFill>
                <a:effectLst/>
                <a:latin typeface="Arial"/>
              </a:rPr>
              <a:t> служба</a:t>
            </a:r>
            <a:r>
              <a:rPr lang="uk-UA" sz="1600" b="0" dirty="0">
                <a:solidFill>
                  <a:schemeClr val="bg1"/>
                </a:solidFill>
                <a:effectLst/>
                <a:latin typeface="Arial"/>
              </a:rPr>
              <a:t>. Згодом </a:t>
            </a:r>
            <a:r>
              <a:rPr lang="en-US" sz="1600" b="0" dirty="0">
                <a:solidFill>
                  <a:schemeClr val="bg1"/>
                </a:solidFill>
                <a:effectLst/>
                <a:latin typeface="Arial"/>
              </a:rPr>
              <a:t>Blogger </a:t>
            </a:r>
            <a:r>
              <a:rPr lang="uk-UA" sz="1600" b="0" dirty="0">
                <a:solidFill>
                  <a:schemeClr val="bg1"/>
                </a:solidFill>
                <a:effectLst/>
                <a:latin typeface="Arial"/>
              </a:rPr>
              <a:t>був викуплений компанією </a:t>
            </a:r>
            <a:r>
              <a:rPr lang="en-US" sz="1600" b="0" dirty="0">
                <a:solidFill>
                  <a:schemeClr val="bg1"/>
                </a:solidFill>
                <a:effectLst/>
                <a:latin typeface="Arial"/>
                <a:hlinkClick r:id="rId13" tooltip="Google"/>
              </a:rPr>
              <a:t>Google</a:t>
            </a:r>
            <a:r>
              <a:rPr lang="en-US" sz="1600" b="0" dirty="0">
                <a:solidFill>
                  <a:schemeClr val="bg1"/>
                </a:solidFill>
                <a:effectLst/>
                <a:latin typeface="Arial"/>
              </a:rPr>
              <a:t>.</a:t>
            </a:r>
            <a:br>
              <a:rPr lang="en-US" sz="1600" b="0" dirty="0">
                <a:solidFill>
                  <a:schemeClr val="bg1"/>
                </a:solidFill>
                <a:effectLst/>
                <a:latin typeface="Arial"/>
              </a:rPr>
            </a:br>
            <a:r>
              <a:rPr lang="uk-UA" sz="1600" b="0" dirty="0">
                <a:solidFill>
                  <a:schemeClr val="bg1"/>
                </a:solidFill>
                <a:effectLst/>
                <a:latin typeface="Arial"/>
              </a:rPr>
              <a:t>В 2006 році після позову компанії </a:t>
            </a:r>
            <a:r>
              <a:rPr lang="en-US" sz="1600" b="0" dirty="0">
                <a:solidFill>
                  <a:schemeClr val="bg1"/>
                </a:solidFill>
                <a:effectLst/>
                <a:latin typeface="Arial"/>
              </a:rPr>
              <a:t>Apple (2004 </a:t>
            </a:r>
            <a:r>
              <a:rPr lang="uk-UA" sz="1600" b="0" dirty="0">
                <a:solidFill>
                  <a:schemeClr val="bg1"/>
                </a:solidFill>
                <a:effectLst/>
                <a:latin typeface="Arial"/>
              </a:rPr>
              <a:t>р.) на </a:t>
            </a:r>
            <a:r>
              <a:rPr lang="uk-UA" sz="1600" b="0" dirty="0" err="1">
                <a:solidFill>
                  <a:schemeClr val="bg1"/>
                </a:solidFill>
                <a:effectLst/>
                <a:latin typeface="Arial"/>
              </a:rPr>
              <a:t>блоґерів</a:t>
            </a:r>
            <a:r>
              <a:rPr lang="uk-UA" sz="1600" b="0" dirty="0">
                <a:solidFill>
                  <a:schemeClr val="bg1"/>
                </a:solidFill>
                <a:effectLst/>
                <a:latin typeface="Arial"/>
              </a:rPr>
              <a:t>, було винесено рішення суду про те, що вони володіють тими ж правами по нерозголошенню джерел інформації, що й журналісти.</a:t>
            </a:r>
            <a:br>
              <a:rPr lang="uk-UA" sz="1600" b="0" dirty="0">
                <a:solidFill>
                  <a:schemeClr val="bg1"/>
                </a:solidFill>
                <a:effectLst/>
                <a:latin typeface="Arial"/>
              </a:rPr>
            </a:br>
            <a:r>
              <a:rPr lang="uk-UA" sz="1600" b="0" dirty="0">
                <a:solidFill>
                  <a:schemeClr val="bg1"/>
                </a:solidFill>
                <a:effectLst/>
                <a:latin typeface="Arial"/>
              </a:rPr>
              <a:t>Популярність </a:t>
            </a:r>
            <a:r>
              <a:rPr lang="uk-UA" sz="1600" b="0" dirty="0" err="1">
                <a:solidFill>
                  <a:schemeClr val="bg1"/>
                </a:solidFill>
                <a:effectLst/>
                <a:latin typeface="Arial"/>
              </a:rPr>
              <a:t>блоґосфери</a:t>
            </a:r>
            <a:r>
              <a:rPr lang="uk-UA" sz="1600" b="0" dirty="0">
                <a:solidFill>
                  <a:schemeClr val="bg1"/>
                </a:solidFill>
                <a:effectLst/>
                <a:latin typeface="Arial"/>
              </a:rPr>
              <a:t> зумовлена насамперед можливістю використання таких недоступних раніше інструментів, як </a:t>
            </a:r>
            <a:r>
              <a:rPr lang="en-US" sz="1600" b="0" dirty="0">
                <a:solidFill>
                  <a:schemeClr val="bg1"/>
                </a:solidFill>
                <a:effectLst/>
                <a:latin typeface="Arial"/>
                <a:hlinkClick r:id="rId14" tooltip="RSS"/>
              </a:rPr>
              <a:t>RSS</a:t>
            </a:r>
            <a:r>
              <a:rPr lang="en-US" sz="1600" b="0" dirty="0">
                <a:solidFill>
                  <a:schemeClr val="bg1"/>
                </a:solidFill>
                <a:effectLst/>
                <a:latin typeface="Arial"/>
              </a:rPr>
              <a:t>, </a:t>
            </a:r>
            <a:r>
              <a:rPr lang="en-US" sz="1600" b="0" dirty="0">
                <a:solidFill>
                  <a:schemeClr val="bg1"/>
                </a:solidFill>
                <a:effectLst/>
                <a:latin typeface="Arial"/>
                <a:hlinkClick r:id="rId15" tooltip="Trackback"/>
              </a:rPr>
              <a:t>trackback</a:t>
            </a:r>
            <a:r>
              <a:rPr lang="en-US" sz="1600" b="0" dirty="0">
                <a:solidFill>
                  <a:schemeClr val="bg1"/>
                </a:solidFill>
                <a:effectLst/>
                <a:latin typeface="Arial"/>
              </a:rPr>
              <a:t> </a:t>
            </a:r>
            <a:r>
              <a:rPr lang="uk-UA" sz="1600" b="0" dirty="0">
                <a:solidFill>
                  <a:schemeClr val="bg1"/>
                </a:solidFill>
                <a:effectLst/>
                <a:latin typeface="Arial"/>
              </a:rPr>
              <a:t>та ін.</a:t>
            </a:r>
            <a:br>
              <a:rPr lang="uk-UA" sz="1600" b="0" dirty="0">
                <a:solidFill>
                  <a:schemeClr val="bg1"/>
                </a:solidFill>
                <a:effectLst/>
                <a:latin typeface="Arial"/>
              </a:rPr>
            </a:br>
            <a:r>
              <a:rPr lang="uk-UA" sz="1600" b="0" dirty="0">
                <a:solidFill>
                  <a:schemeClr val="bg1"/>
                </a:solidFill>
                <a:effectLst/>
                <a:latin typeface="Arial"/>
              </a:rPr>
              <a:t/>
            </a:r>
            <a:br>
              <a:rPr lang="uk-UA" sz="1600" b="0" dirty="0">
                <a:solidFill>
                  <a:schemeClr val="bg1"/>
                </a:solidFill>
                <a:effectLst/>
                <a:latin typeface="Arial"/>
              </a:rPr>
            </a:br>
            <a:r>
              <a:rPr lang="uk-UA" sz="1600" b="0" dirty="0">
                <a:solidFill>
                  <a:schemeClr val="bg1"/>
                </a:solidFill>
                <a:effectLst/>
                <a:latin typeface="Arial"/>
              </a:rPr>
              <a:t>Відмінністю блоґів від щоденникових записів є те, що перші зазвичай передбачають сторонніх читачів, які можуть вступити в публічну дискусію з автором (наприклад, у коментарях до запису).</a:t>
            </a:r>
            <a:r>
              <a:rPr lang="uk-UA" sz="1200" b="0" dirty="0">
                <a:solidFill>
                  <a:srgbClr val="252525"/>
                </a:solidFill>
                <a:effectLst/>
                <a:latin typeface="Arial"/>
              </a:rPr>
              <a:t/>
            </a:r>
            <a:br>
              <a:rPr lang="uk-UA" sz="1200" b="0" dirty="0">
                <a:solidFill>
                  <a:srgbClr val="252525"/>
                </a:solidFill>
                <a:effectLst/>
                <a:latin typeface="Arial"/>
              </a:rPr>
            </a:br>
            <a:endParaRPr lang="uk-UA" sz="1200" dirty="0"/>
          </a:p>
        </p:txBody>
      </p:sp>
    </p:spTree>
    <p:extLst>
      <p:ext uri="{BB962C8B-B14F-4D97-AF65-F5344CB8AC3E}">
        <p14:creationId xmlns:p14="http://schemas.microsoft.com/office/powerpoint/2010/main" val="1477969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36096" y="3429000"/>
            <a:ext cx="3487638" cy="3190818"/>
          </a:xfrm>
        </p:spPr>
      </p:pic>
      <p:sp>
        <p:nvSpPr>
          <p:cNvPr id="3" name="Заголовок 2"/>
          <p:cNvSpPr>
            <a:spLocks noGrp="1"/>
          </p:cNvSpPr>
          <p:nvPr>
            <p:ph type="title"/>
          </p:nvPr>
        </p:nvSpPr>
        <p:spPr>
          <a:xfrm>
            <a:off x="457200" y="274638"/>
            <a:ext cx="8229600" cy="3730426"/>
          </a:xfrm>
        </p:spPr>
        <p:txBody>
          <a:bodyPr>
            <a:normAutofit/>
          </a:bodyPr>
          <a:lstStyle/>
          <a:p>
            <a:r>
              <a:rPr lang="uk-UA" sz="2400" dirty="0" smtClean="0"/>
              <a:t>Як блог допомагає у навчанні:</a:t>
            </a:r>
            <a:br>
              <a:rPr lang="uk-UA" sz="2400" dirty="0" smtClean="0"/>
            </a:br>
            <a:r>
              <a:rPr lang="uk-UA" sz="2400" dirty="0" smtClean="0"/>
              <a:t>1.Можна виконувати завдання онлайн.</a:t>
            </a:r>
            <a:br>
              <a:rPr lang="uk-UA" sz="2400" dirty="0" smtClean="0"/>
            </a:br>
            <a:r>
              <a:rPr lang="uk-UA" sz="2400" dirty="0" smtClean="0"/>
              <a:t>2.На інших освітніх блогах можна знайти відповіді на певні питання.</a:t>
            </a:r>
            <a:br>
              <a:rPr lang="uk-UA" sz="2400" dirty="0" smtClean="0"/>
            </a:br>
            <a:r>
              <a:rPr lang="uk-UA" sz="2400" dirty="0" smtClean="0"/>
              <a:t>3.Завести нові і корисні для навчання знайомства.</a:t>
            </a:r>
            <a:br>
              <a:rPr lang="uk-UA" sz="2400" dirty="0" smtClean="0"/>
            </a:br>
            <a:r>
              <a:rPr lang="uk-UA" sz="2400" dirty="0" smtClean="0"/>
              <a:t>4.Дізнавати багато нової інформації для себе.</a:t>
            </a:r>
            <a:br>
              <a:rPr lang="uk-UA" sz="2400" dirty="0" smtClean="0"/>
            </a:br>
            <a:r>
              <a:rPr lang="uk-UA" sz="2400" dirty="0" smtClean="0"/>
              <a:t>5.Спілкуватися з викладачем онлайн.</a:t>
            </a:r>
            <a:br>
              <a:rPr lang="uk-UA" sz="2400" dirty="0" smtClean="0"/>
            </a:br>
            <a:endParaRPr lang="uk-UA" sz="2400" dirty="0"/>
          </a:p>
        </p:txBody>
      </p:sp>
    </p:spTree>
    <p:extLst>
      <p:ext uri="{BB962C8B-B14F-4D97-AF65-F5344CB8AC3E}">
        <p14:creationId xmlns:p14="http://schemas.microsoft.com/office/powerpoint/2010/main" val="4148647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70586"/>
          </a:xfrm>
        </p:spPr>
        <p:txBody>
          <a:bodyPr>
            <a:noAutofit/>
          </a:bodyPr>
          <a:lstStyle/>
          <a:p>
            <a:r>
              <a:rPr lang="uk-UA" sz="8000" dirty="0" smtClean="0"/>
              <a:t>Дякую за увагу!</a:t>
            </a:r>
            <a:endParaRPr lang="uk-UA" sz="8000" dirty="0"/>
          </a:p>
        </p:txBody>
      </p:sp>
    </p:spTree>
    <p:extLst>
      <p:ext uri="{BB962C8B-B14F-4D97-AF65-F5344CB8AC3E}">
        <p14:creationId xmlns:p14="http://schemas.microsoft.com/office/powerpoint/2010/main" val="32648301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TotalTime>
  <Words>30</Words>
  <Application>Microsoft Office PowerPoint</Application>
  <PresentationFormat>Экран (4:3)</PresentationFormat>
  <Paragraphs>7</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Открытая</vt:lpstr>
      <vt:lpstr>«Роль блогів в освітньому процесі»</vt:lpstr>
      <vt:lpstr>Презентация PowerPoint</vt:lpstr>
      <vt:lpstr>За визначенням українського дослідника Салиги П. Г. «Блог — це самостійне динамічне інтерактивне електронне видання, що містить статті, які додаються через невизначені періоди часу та розміщуються у хронологічному порядку.»[1] Блоґерами називають людей, які ведуть блоґ. Сукупність всіх блоґів в Інтернеті прийнято називати блоґосферою. Пост (окреме повідомлення блоґу) має заголовок, дату публікації, зміст (інформаційне наповнення блоґу). Як правило, до кожного посту читачі можуть залишити коментарі (відгуки до публікації) за допомогою простої Web-форми. За версією газети «Вашингтон профайл» (англ. Washington Profile), першим блоґом вважають сторінку Тіма Бернерса-Лі, де він, починаючи з 1992року, публікував новини. Широке використання блоґів розпочалося з 1996 року. У серпні 1999 року комп'ютерна компанія «Pyra Labs» із Сан-Франциско відкрила сайт Blogger. Це була перша безкоштовна блоґова служба. Згодом Blogger був викуплений компанією Google. В 2006 році після позову компанії Apple (2004 р.) на блоґерів, було винесено рішення суду про те, що вони володіють тими ж правами по нерозголошенню джерел інформації, що й журналісти. Популярність блоґосфери зумовлена насамперед можливістю використання таких недоступних раніше інструментів, як RSS, trackback та ін.  Відмінністю блоґів від щоденникових записів є те, що перші зазвичай передбачають сторонніх читачів, які можуть вступити в публічну дискусію з автором (наприклад, у коментарях до запису). </vt:lpstr>
      <vt:lpstr>Як блог допомагає у навчанні: 1.Можна виконувати завдання онлайн. 2.На інших освітніх блогах можна знайти відповіді на певні питання. 3.Завести нові і корисні для навчання знайомства. 4.Дізнавати багато нової інформації для себе. 5.Спілкуватися з викладачем онлайн. </vt:lpstr>
      <vt:lpstr>Дякую за увагу!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«Роль блогів в освітньому процесі»</dc:title>
  <dc:creator>Настя Притуляк</dc:creator>
  <cp:lastModifiedBy>Настя Притуляк</cp:lastModifiedBy>
  <cp:revision>2</cp:revision>
  <dcterms:created xsi:type="dcterms:W3CDTF">2016-04-01T13:43:14Z</dcterms:created>
  <dcterms:modified xsi:type="dcterms:W3CDTF">2016-04-01T13:59:49Z</dcterms:modified>
</cp:coreProperties>
</file>