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57" autoAdjust="0"/>
    <p:restoredTop sz="94660"/>
  </p:normalViewPr>
  <p:slideViewPr>
    <p:cSldViewPr>
      <p:cViewPr varScale="1">
        <p:scale>
          <a:sx n="67" d="100"/>
          <a:sy n="67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1D2A-F602-4985-B240-884B7793BD36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6F80-713A-4F42-B222-2CF049F8F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66F80-713A-4F42-B222-2CF049F8FF9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0F3C-BD1F-49E4-98C0-34B554B9CB4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0F2D-8C77-40E9-9376-1BE3A843E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98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9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252890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53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Київська спадщина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357562"/>
            <a:ext cx="3486152" cy="228123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Студентка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курсу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ФУБ-2-14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Блищик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Каріни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7"/>
            <a:ext cx="4286280" cy="30003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/>
              <a:t>Андріївська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будувалася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імператриці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 – дочки Петра І, яка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царську</a:t>
            </a:r>
            <a:r>
              <a:rPr lang="ru-RU" dirty="0"/>
              <a:t> </a:t>
            </a:r>
            <a:r>
              <a:rPr lang="ru-RU" dirty="0" err="1"/>
              <a:t>резиденцію</a:t>
            </a:r>
            <a:r>
              <a:rPr lang="ru-RU" dirty="0"/>
              <a:t>. Задумана як </a:t>
            </a:r>
            <a:r>
              <a:rPr lang="ru-RU" dirty="0" err="1"/>
              <a:t>палацова</a:t>
            </a:r>
            <a:r>
              <a:rPr lang="ru-RU" dirty="0"/>
              <a:t>, </a:t>
            </a:r>
            <a:r>
              <a:rPr lang="ru-RU" dirty="0" err="1"/>
              <a:t>Андріївська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 </a:t>
            </a:r>
            <a:r>
              <a:rPr lang="ru-RU" dirty="0" err="1"/>
              <a:t>царського</a:t>
            </a:r>
            <a:r>
              <a:rPr lang="ru-RU" dirty="0"/>
              <a:t> двору. У 1768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передано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магістрату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–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думі</a:t>
            </a:r>
            <a:r>
              <a:rPr lang="ru-RU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357539"/>
            <a:ext cx="4286280" cy="32861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err="1"/>
              <a:t>Андріївська</a:t>
            </a:r>
            <a:r>
              <a:rPr lang="ru-RU" sz="2000" dirty="0"/>
              <a:t> </a:t>
            </a:r>
            <a:r>
              <a:rPr lang="ru-RU" sz="2000" dirty="0" err="1"/>
              <a:t>церква</a:t>
            </a:r>
            <a:r>
              <a:rPr lang="ru-RU" sz="2000" dirty="0"/>
              <a:t> </a:t>
            </a:r>
            <a:r>
              <a:rPr lang="ru-RU" sz="2000" dirty="0" err="1"/>
              <a:t>зберегла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автентичні</a:t>
            </a:r>
            <a:r>
              <a:rPr lang="ru-RU" sz="2000" dirty="0"/>
              <a:t> </a:t>
            </a:r>
            <a:r>
              <a:rPr lang="ru-RU" sz="2000" dirty="0" err="1"/>
              <a:t>архітектурні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, </a:t>
            </a:r>
            <a:r>
              <a:rPr lang="ru-RU" sz="2000" dirty="0" err="1"/>
              <a:t>найбільший</a:t>
            </a:r>
            <a:r>
              <a:rPr lang="ru-RU" sz="2000" dirty="0"/>
              <a:t> </a:t>
            </a:r>
            <a:r>
              <a:rPr lang="ru-RU" sz="2000" dirty="0" err="1"/>
              <a:t>відсоток</a:t>
            </a:r>
            <a:r>
              <a:rPr lang="ru-RU" sz="2000" dirty="0"/>
              <a:t> </a:t>
            </a:r>
            <a:r>
              <a:rPr lang="ru-RU" sz="2000" dirty="0" err="1"/>
              <a:t>оздоблення</a:t>
            </a:r>
            <a:r>
              <a:rPr lang="ru-RU" sz="2000" dirty="0"/>
              <a:t> </a:t>
            </a:r>
            <a:r>
              <a:rPr lang="ru-RU" sz="2000" dirty="0" err="1"/>
              <a:t>екстер’єру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у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повноті</a:t>
            </a:r>
            <a:r>
              <a:rPr lang="ru-RU" sz="2000" dirty="0"/>
              <a:t> донесла до наших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внутрішнє</a:t>
            </a:r>
            <a:r>
              <a:rPr lang="ru-RU" sz="2000" dirty="0"/>
              <a:t> </a:t>
            </a:r>
            <a:r>
              <a:rPr lang="ru-RU" sz="2000" dirty="0" err="1"/>
              <a:t>оздоблення</a:t>
            </a:r>
            <a:r>
              <a:rPr lang="ru-RU" sz="2000" dirty="0"/>
              <a:t>, яке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неперевершеним</a:t>
            </a:r>
            <a:r>
              <a:rPr lang="ru-RU" sz="2000" dirty="0"/>
              <a:t> </a:t>
            </a:r>
            <a:r>
              <a:rPr lang="ru-RU" sz="2000" dirty="0" err="1"/>
              <a:t>зразком</a:t>
            </a:r>
            <a:r>
              <a:rPr lang="ru-RU" sz="2000" dirty="0"/>
              <a:t> православного церковного </a:t>
            </a:r>
            <a:r>
              <a:rPr lang="ru-RU" sz="2000" dirty="0" err="1"/>
              <a:t>інтер’єру</a:t>
            </a:r>
            <a:r>
              <a:rPr lang="ru-RU" sz="2000" dirty="0"/>
              <a:t> стилю </a:t>
            </a:r>
            <a:r>
              <a:rPr lang="ru-RU" sz="2000" dirty="0" err="1"/>
              <a:t>бароко</a:t>
            </a:r>
            <a:r>
              <a:rPr lang="ru-RU" sz="2000" dirty="0"/>
              <a:t>.</a:t>
            </a:r>
          </a:p>
        </p:txBody>
      </p:sp>
      <p:pic>
        <p:nvPicPr>
          <p:cNvPr id="21506" name="Picture 2" descr="Жемчужина Киева - Андреевская церковь. Отдых в Кие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2880" y="428604"/>
            <a:ext cx="3802524" cy="619150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Пам'ятники Тарасові Шевченку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Пам'ятники</a:t>
            </a:r>
            <a:r>
              <a:rPr lang="ru-RU" dirty="0" smtClean="0"/>
              <a:t> Тарасу Григоровичу </a:t>
            </a:r>
            <a:r>
              <a:rPr lang="ru-RU" dirty="0" err="1" smtClean="0"/>
              <a:t>Шевченку</a:t>
            </a:r>
            <a:r>
              <a:rPr lang="ru-RU" dirty="0" smtClean="0"/>
              <a:t> </a:t>
            </a:r>
            <a:r>
              <a:rPr lang="ru-RU" dirty="0" err="1" smtClean="0"/>
              <a:t>встановлені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обласних</a:t>
            </a:r>
            <a:r>
              <a:rPr lang="ru-RU" dirty="0" smtClean="0"/>
              <a:t> центрах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селах </a:t>
            </a:r>
            <a:r>
              <a:rPr lang="ru-RU" dirty="0" err="1" smtClean="0"/>
              <a:t>держави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столицях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за кордоном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,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1100 </a:t>
            </a:r>
            <a:r>
              <a:rPr lang="ru-RU" dirty="0" err="1" smtClean="0"/>
              <a:t>пам'ятників</a:t>
            </a:r>
            <a:r>
              <a:rPr lang="ru-RU" dirty="0" smtClean="0"/>
              <a:t> </a:t>
            </a:r>
            <a:r>
              <a:rPr lang="ru-RU" dirty="0" err="1" smtClean="0"/>
              <a:t>поету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монументів</a:t>
            </a:r>
            <a:r>
              <a:rPr lang="ru-RU" dirty="0" smtClean="0"/>
              <a:t>, </a:t>
            </a:r>
            <a:r>
              <a:rPr lang="ru-RU" dirty="0" err="1" smtClean="0"/>
              <a:t>встановлених</a:t>
            </a:r>
            <a:r>
              <a:rPr lang="ru-RU" dirty="0" smtClean="0"/>
              <a:t>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особі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вождів</a:t>
            </a:r>
            <a:r>
              <a:rPr lang="ru-RU" dirty="0" smtClean="0"/>
              <a:t> </a:t>
            </a:r>
            <a:r>
              <a:rPr lang="ru-RU" dirty="0" err="1" smtClean="0"/>
              <a:t>тоталітарного</a:t>
            </a:r>
            <a:r>
              <a:rPr lang="ru-RU" dirty="0" smtClean="0"/>
              <a:t> режиму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невідомих</a:t>
            </a:r>
            <a:r>
              <a:rPr lang="ru-RU" dirty="0" smtClean="0"/>
              <a:t> </a:t>
            </a:r>
            <a:r>
              <a:rPr lang="ru-RU" dirty="0" err="1" smtClean="0"/>
              <a:t>солдатів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833840" cy="28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14876" y="4286256"/>
            <a:ext cx="407196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На фотокартці </a:t>
            </a:r>
            <a:r>
              <a:rPr lang="uk-UA" dirty="0" err="1" smtClean="0"/>
              <a:t>зображени</a:t>
            </a:r>
            <a:r>
              <a:rPr lang="uk-UA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Тарасу </a:t>
            </a:r>
            <a:r>
              <a:rPr lang="ru-RU" dirty="0" err="1" smtClean="0"/>
              <a:t>Шевченку</a:t>
            </a:r>
            <a:r>
              <a:rPr lang="ru-RU" dirty="0" smtClean="0"/>
              <a:t> </a:t>
            </a:r>
            <a:r>
              <a:rPr lang="ru-RU" dirty="0" err="1" smtClean="0"/>
              <a:t>посередині</a:t>
            </a:r>
            <a:r>
              <a:rPr lang="ru-RU" dirty="0" smtClean="0"/>
              <a:t> </a:t>
            </a:r>
            <a:r>
              <a:rPr lang="ru-RU" dirty="0" err="1" smtClean="0"/>
              <a:t>Андріївського</a:t>
            </a:r>
            <a:r>
              <a:rPr lang="ru-RU" dirty="0" smtClean="0"/>
              <a:t> </a:t>
            </a:r>
            <a:r>
              <a:rPr lang="ru-RU" dirty="0" err="1" smtClean="0"/>
              <a:t>узвозу</a:t>
            </a:r>
            <a:r>
              <a:rPr lang="ru-RU" dirty="0" smtClean="0"/>
              <a:t>, при </a:t>
            </a:r>
            <a:r>
              <a:rPr lang="ru-RU" dirty="0" err="1" smtClean="0"/>
              <a:t>повороті</a:t>
            </a:r>
            <a:r>
              <a:rPr lang="ru-RU" dirty="0" smtClean="0"/>
              <a:t> на </a:t>
            </a:r>
            <a:r>
              <a:rPr lang="ru-RU" dirty="0" err="1" smtClean="0"/>
              <a:t>вернісажну</a:t>
            </a:r>
            <a:r>
              <a:rPr lang="ru-RU" dirty="0" smtClean="0"/>
              <a:t> алею. Автор —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скульптор </a:t>
            </a:r>
            <a:r>
              <a:rPr lang="ru-RU" b="1" i="1" dirty="0" smtClean="0"/>
              <a:t>І. П. </a:t>
            </a:r>
            <a:r>
              <a:rPr lang="ru-RU" b="1" i="1" dirty="0" err="1" smtClean="0"/>
              <a:t>Кавалерідзе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3"/>
            <a:ext cx="4281518" cy="3143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Тарасу Григоровичу </a:t>
            </a:r>
            <a:r>
              <a:rPr lang="ru-RU" dirty="0" err="1" smtClean="0"/>
              <a:t>Шевченку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Шевченківському</a:t>
            </a:r>
            <a:r>
              <a:rPr lang="ru-RU" dirty="0" smtClean="0"/>
              <a:t> парку. </a:t>
            </a:r>
            <a:r>
              <a:rPr lang="ru-RU" dirty="0" err="1" smtClean="0"/>
              <a:t>Встановлений</a:t>
            </a:r>
            <a:r>
              <a:rPr lang="ru-RU" dirty="0" smtClean="0"/>
              <a:t> у </a:t>
            </a:r>
            <a:r>
              <a:rPr 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1939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125-річчя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 Є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. На </a:t>
            </a:r>
            <a:r>
              <a:rPr lang="ru-RU" dirty="0" err="1" smtClean="0"/>
              <a:t>п'єдесталі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напис</a:t>
            </a:r>
            <a:r>
              <a:rPr lang="ru-RU" dirty="0" smtClean="0"/>
              <a:t>: </a:t>
            </a:r>
            <a:r>
              <a:rPr lang="ru-RU" i="1" dirty="0" smtClean="0"/>
              <a:t>«Т. Г. Шевченко. </a:t>
            </a:r>
            <a:r>
              <a:rPr lang="ru-RU" i="1" u="sng" dirty="0" smtClean="0"/>
              <a:t>1814—1861</a:t>
            </a:r>
            <a:r>
              <a:rPr lang="ru-RU" i="1" dirty="0" smtClean="0"/>
              <a:t>»</a:t>
            </a:r>
            <a:r>
              <a:rPr lang="ru-RU" dirty="0" smtClean="0"/>
              <a:t>, а </a:t>
            </a:r>
            <a:r>
              <a:rPr lang="ru-RU" dirty="0" err="1" smtClean="0"/>
              <a:t>під</a:t>
            </a:r>
            <a:r>
              <a:rPr lang="ru-RU" dirty="0" smtClean="0"/>
              <a:t> ним </a:t>
            </a:r>
            <a:r>
              <a:rPr lang="ru-RU" dirty="0" err="1" smtClean="0"/>
              <a:t>викарбувано</a:t>
            </a:r>
            <a:r>
              <a:rPr lang="ru-RU" dirty="0" smtClean="0"/>
              <a:t> слова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«</a:t>
            </a:r>
            <a:r>
              <a:rPr lang="ru-RU" dirty="0" err="1" smtClean="0"/>
              <a:t>Заповіту</a:t>
            </a:r>
            <a:r>
              <a:rPr lang="ru-RU" dirty="0" smtClean="0"/>
              <a:t>»: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44701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29322" y="3929066"/>
            <a:ext cx="292892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«І мене в </a:t>
            </a:r>
            <a:r>
              <a:rPr lang="ru-RU" i="1" dirty="0" err="1" smtClean="0"/>
              <a:t>сім'ї</a:t>
            </a:r>
            <a:r>
              <a:rPr lang="ru-RU" i="1" dirty="0" smtClean="0"/>
              <a:t> </a:t>
            </a:r>
            <a:r>
              <a:rPr lang="ru-RU" i="1" dirty="0" err="1" smtClean="0"/>
              <a:t>великій,В</a:t>
            </a:r>
            <a:r>
              <a:rPr lang="ru-RU" i="1" dirty="0" smtClean="0"/>
              <a:t> </a:t>
            </a:r>
            <a:r>
              <a:rPr lang="ru-RU" i="1" dirty="0" err="1" smtClean="0"/>
              <a:t>сім'ї</a:t>
            </a:r>
            <a:r>
              <a:rPr lang="ru-RU" i="1" dirty="0" smtClean="0"/>
              <a:t> </a:t>
            </a:r>
            <a:r>
              <a:rPr lang="ru-RU" i="1" dirty="0" err="1" smtClean="0"/>
              <a:t>вольній</a:t>
            </a:r>
            <a:r>
              <a:rPr lang="ru-RU" i="1" dirty="0" smtClean="0"/>
              <a:t>, </a:t>
            </a:r>
            <a:r>
              <a:rPr lang="ru-RU" i="1" dirty="0" err="1" smtClean="0"/>
              <a:t>новій,Не</a:t>
            </a:r>
            <a:r>
              <a:rPr lang="ru-RU" i="1" dirty="0" smtClean="0"/>
              <a:t> забудьте </a:t>
            </a:r>
            <a:r>
              <a:rPr lang="ru-RU" i="1" dirty="0" err="1" smtClean="0"/>
              <a:t>пом'янути</a:t>
            </a:r>
            <a:endParaRPr lang="ru-RU" i="1" dirty="0" smtClean="0"/>
          </a:p>
          <a:p>
            <a:r>
              <a:rPr lang="ru-RU" i="1" dirty="0" err="1" smtClean="0"/>
              <a:t>Незлим</a:t>
            </a:r>
            <a:r>
              <a:rPr lang="ru-RU" i="1" dirty="0" smtClean="0"/>
              <a:t> тихим словом».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643570" y="3714752"/>
            <a:ext cx="428628" cy="1928826"/>
          </a:xfrm>
          <a:prstGeom prst="lef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0800000">
            <a:off x="8715372" y="3714752"/>
            <a:ext cx="428628" cy="1928826"/>
          </a:xfrm>
          <a:prstGeom prst="lef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Києво-Могилянська академія </a:t>
            </a:r>
            <a:b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b="1" i="1" u="sng" dirty="0" smtClean="0">
                <a:solidFill>
                  <a:schemeClr val="accent6">
                    <a:lumMod val="50000"/>
                  </a:schemeClr>
                </a:solidFill>
              </a:rPr>
              <a:t>1659 р.</a:t>
            </a:r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929222" cy="36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29256" y="1142984"/>
            <a:ext cx="3714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Києво-Могилянська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заснована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базі</a:t>
            </a:r>
            <a:r>
              <a:rPr lang="ru-RU" sz="1600" dirty="0" smtClean="0"/>
              <a:t> </a:t>
            </a:r>
            <a:r>
              <a:rPr lang="ru-RU" sz="1600" dirty="0" err="1" smtClean="0"/>
              <a:t>Київської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. 1615 року </a:t>
            </a:r>
            <a:r>
              <a:rPr lang="ru-RU" sz="1600" dirty="0" err="1" smtClean="0"/>
              <a:t>ця</a:t>
            </a:r>
            <a:r>
              <a:rPr lang="ru-RU" sz="1600" dirty="0" smtClean="0"/>
              <a:t> школа </a:t>
            </a:r>
            <a:r>
              <a:rPr lang="ru-RU" sz="1600" dirty="0" err="1" smtClean="0"/>
              <a:t>отримала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приміщення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шляхтянки </a:t>
            </a:r>
            <a:r>
              <a:rPr lang="ru-RU" sz="1600" b="1" i="1" dirty="0" err="1" smtClean="0"/>
              <a:t>Галшки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Гулевичівни</a:t>
            </a:r>
            <a:r>
              <a:rPr lang="ru-RU" sz="1600" dirty="0" smtClean="0"/>
              <a:t>.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вчителі</a:t>
            </a:r>
            <a:r>
              <a:rPr lang="ru-RU" sz="1600" dirty="0" smtClean="0"/>
              <a:t> </a:t>
            </a:r>
            <a:r>
              <a:rPr lang="ru-RU" sz="1600" dirty="0" err="1" smtClean="0"/>
              <a:t>Львівської</a:t>
            </a:r>
            <a:r>
              <a:rPr lang="ru-RU" sz="1600" dirty="0" smtClean="0"/>
              <a:t> та </a:t>
            </a:r>
            <a:r>
              <a:rPr lang="ru-RU" sz="1600" dirty="0" err="1" smtClean="0"/>
              <a:t>Луцької</a:t>
            </a:r>
            <a:r>
              <a:rPr lang="ru-RU" sz="1600" dirty="0" smtClean="0"/>
              <a:t> </a:t>
            </a:r>
            <a:r>
              <a:rPr lang="ru-RU" sz="1600" dirty="0" err="1" smtClean="0"/>
              <a:t>братських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шкіл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переїхали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викладати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Києва</a:t>
            </a:r>
            <a:r>
              <a:rPr lang="ru-RU" sz="1600" dirty="0" smtClean="0"/>
              <a:t>. Школа мала </a:t>
            </a:r>
            <a:r>
              <a:rPr lang="ru-RU" sz="1600" dirty="0" err="1" smtClean="0"/>
              <a:t>підтримку</a:t>
            </a:r>
            <a:r>
              <a:rPr lang="ru-RU" sz="1600" dirty="0" smtClean="0"/>
              <a:t> </a:t>
            </a:r>
            <a:r>
              <a:rPr lang="ru-RU" sz="1600" dirty="0" err="1" smtClean="0"/>
              <a:t>Війська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Запорозького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 </a:t>
            </a:r>
            <a:r>
              <a:rPr lang="ru-RU" sz="1600" dirty="0" err="1" smtClean="0"/>
              <a:t>гетьмана</a:t>
            </a:r>
            <a:r>
              <a:rPr lang="ru-RU" sz="1600" dirty="0" smtClean="0"/>
              <a:t> </a:t>
            </a:r>
            <a:r>
              <a:rPr lang="ru-RU" sz="1600" dirty="0" err="1" smtClean="0"/>
              <a:t>Сагайдачного</a:t>
            </a:r>
            <a:r>
              <a:rPr lang="ru-RU" sz="1600" dirty="0" smtClean="0"/>
              <a:t>. У </a:t>
            </a:r>
            <a:r>
              <a:rPr lang="ru-RU" sz="1600" dirty="0" err="1" smtClean="0"/>
              <a:t>вересні</a:t>
            </a:r>
            <a:r>
              <a:rPr lang="ru-RU" sz="1600" dirty="0" smtClean="0"/>
              <a:t> 1632 року </a:t>
            </a:r>
            <a:r>
              <a:rPr lang="ru-RU" sz="1600" dirty="0" err="1" smtClean="0"/>
              <a:t>Київська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братська</a:t>
            </a:r>
            <a:r>
              <a:rPr lang="ru-RU" sz="1600" dirty="0" smtClean="0"/>
              <a:t> школа </a:t>
            </a:r>
            <a:r>
              <a:rPr lang="ru-RU" sz="1600" dirty="0" err="1" smtClean="0"/>
              <a:t>об'єдналася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 </a:t>
            </a:r>
            <a:r>
              <a:rPr lang="ru-RU" sz="1600" dirty="0" err="1" smtClean="0"/>
              <a:t>Лаврською</a:t>
            </a:r>
            <a:r>
              <a:rPr lang="ru-RU" sz="1600" dirty="0" smtClean="0"/>
              <a:t> школою. У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створеноКиєво-Братську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колегію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6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Київський</a:t>
            </a:r>
            <a:r>
              <a:rPr lang="ru-RU" dirty="0" smtClean="0"/>
              <a:t> митрополит Петро Могила </a:t>
            </a:r>
            <a:r>
              <a:rPr lang="ru-RU" dirty="0" err="1" smtClean="0"/>
              <a:t>побудував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систему </a:t>
            </a:r>
            <a:r>
              <a:rPr lang="ru-RU" dirty="0" err="1" smtClean="0"/>
              <a:t>освіти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 </a:t>
            </a:r>
            <a:r>
              <a:rPr lang="ru-RU" dirty="0" err="1" smtClean="0"/>
              <a:t>єзуїтських</a:t>
            </a:r>
            <a:r>
              <a:rPr lang="ru-RU" dirty="0" smtClean="0"/>
              <a:t> 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 Велика </a:t>
            </a:r>
            <a:r>
              <a:rPr lang="ru-RU" dirty="0" err="1" smtClean="0"/>
              <a:t>увага</a:t>
            </a:r>
            <a:r>
              <a:rPr lang="ru-RU" dirty="0" smtClean="0"/>
              <a:t> в </a:t>
            </a:r>
            <a:r>
              <a:rPr lang="ru-RU" dirty="0" err="1" smtClean="0"/>
              <a:t>колегії</a:t>
            </a:r>
            <a:r>
              <a:rPr lang="ru-RU" dirty="0" smtClean="0"/>
              <a:t> </a:t>
            </a:r>
            <a:r>
              <a:rPr lang="ru-RU" dirty="0" err="1" smtClean="0"/>
              <a:t>приділялася</a:t>
            </a:r>
            <a:r>
              <a:rPr lang="ru-RU" dirty="0" smtClean="0"/>
              <a:t> </a:t>
            </a:r>
            <a:r>
              <a:rPr lang="ru-RU" dirty="0" err="1" smtClean="0"/>
              <a:t>вивченню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 </a:t>
            </a:r>
            <a:r>
              <a:rPr lang="ru-RU" dirty="0" err="1" smtClean="0"/>
              <a:t>польської</a:t>
            </a:r>
            <a:r>
              <a:rPr lang="ru-RU" dirty="0" smtClean="0"/>
              <a:t> та </a:t>
            </a:r>
            <a:r>
              <a:rPr lang="ru-RU" dirty="0" err="1" smtClean="0"/>
              <a:t>латини</a:t>
            </a:r>
            <a:r>
              <a:rPr lang="ru-RU" dirty="0" smtClean="0"/>
              <a:t>. </a:t>
            </a:r>
            <a:r>
              <a:rPr lang="ru-RU" dirty="0" err="1" smtClean="0"/>
              <a:t>Станових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колегія</a:t>
            </a:r>
            <a:r>
              <a:rPr lang="ru-RU" dirty="0" smtClean="0"/>
              <a:t> </a:t>
            </a:r>
            <a:r>
              <a:rPr lang="ru-RU" dirty="0" err="1" smtClean="0"/>
              <a:t>іменувалася</a:t>
            </a:r>
            <a:r>
              <a:rPr lang="ru-RU" dirty="0" smtClean="0"/>
              <a:t> </a:t>
            </a:r>
            <a:r>
              <a:rPr lang="ru-RU" dirty="0" err="1" smtClean="0"/>
              <a:t>Києво-Могилянською</a:t>
            </a:r>
            <a:r>
              <a:rPr lang="ru-RU" dirty="0" smtClean="0"/>
              <a:t> на честь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благодійника</a:t>
            </a:r>
            <a:r>
              <a:rPr lang="ru-RU" dirty="0" smtClean="0"/>
              <a:t> та </a:t>
            </a:r>
            <a:r>
              <a:rPr lang="ru-RU" dirty="0" err="1" smtClean="0"/>
              <a:t>опікуна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Гадяцьким</a:t>
            </a:r>
            <a:r>
              <a:rPr lang="ru-RU" dirty="0" smtClean="0"/>
              <a:t> трактатом 1658 року </a:t>
            </a:r>
            <a:r>
              <a:rPr lang="ru-RU" dirty="0" err="1" smtClean="0"/>
              <a:t>між</a:t>
            </a:r>
            <a:r>
              <a:rPr lang="ru-RU" dirty="0" smtClean="0"/>
              <a:t> </a:t>
            </a:r>
            <a:r>
              <a:rPr lang="ru-RU" dirty="0" err="1" smtClean="0"/>
              <a:t>Річчю</a:t>
            </a:r>
            <a:r>
              <a:rPr lang="ru-RU" dirty="0" smtClean="0"/>
              <a:t> </a:t>
            </a:r>
            <a:r>
              <a:rPr lang="ru-RU" dirty="0" err="1" smtClean="0"/>
              <a:t>Посполитою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Гетьманщиною</a:t>
            </a:r>
            <a:r>
              <a:rPr lang="ru-RU" dirty="0" smtClean="0"/>
              <a:t> </a:t>
            </a:r>
            <a:r>
              <a:rPr lang="ru-RU" dirty="0" err="1" smtClean="0"/>
              <a:t>колегії</a:t>
            </a:r>
            <a:r>
              <a:rPr lang="ru-RU" dirty="0" smtClean="0"/>
              <a:t> </a:t>
            </a:r>
            <a:r>
              <a:rPr lang="ru-RU" dirty="0" err="1" smtClean="0"/>
              <a:t>надавався</a:t>
            </a:r>
            <a:r>
              <a:rPr lang="ru-RU" dirty="0" smtClean="0"/>
              <a:t> статус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вона </a:t>
            </a:r>
            <a:r>
              <a:rPr lang="ru-RU" dirty="0" err="1" smtClean="0"/>
              <a:t>отримувала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права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Ягеллонським</a:t>
            </a:r>
            <a:r>
              <a:rPr lang="ru-RU" dirty="0" smtClean="0"/>
              <a:t> </a:t>
            </a:r>
            <a:r>
              <a:rPr lang="ru-RU" dirty="0" err="1" smtClean="0"/>
              <a:t>університетом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"/>
            <a:ext cx="8643998" cy="15716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Пам'ятник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гетьману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 Богдану 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Хмельницькому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 </a:t>
            </a:r>
            <a:r>
              <a:rPr lang="ru-RU" u="sng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пам'ятка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 ХІХ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Урочисто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 11 </a:t>
            </a:r>
            <a:r>
              <a:rPr lang="ru-RU" dirty="0" err="1" smtClean="0"/>
              <a:t>липня</a:t>
            </a:r>
            <a:r>
              <a:rPr lang="ru-RU" dirty="0" smtClean="0"/>
              <a:t> (23 </a:t>
            </a:r>
            <a:r>
              <a:rPr lang="ru-RU" dirty="0" err="1" smtClean="0"/>
              <a:t>липня</a:t>
            </a:r>
            <a:r>
              <a:rPr lang="ru-RU" dirty="0" smtClean="0"/>
              <a:t>) 1888 року на </a:t>
            </a:r>
            <a:r>
              <a:rPr lang="ru-RU" dirty="0" err="1" smtClean="0"/>
              <a:t>Софійській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 у </a:t>
            </a:r>
            <a:r>
              <a:rPr lang="ru-RU" dirty="0" err="1" smtClean="0"/>
              <a:t>Києві</a:t>
            </a:r>
            <a:r>
              <a:rPr lang="ru-RU" dirty="0" smtClean="0"/>
              <a:t> в рамках </a:t>
            </a:r>
            <a:r>
              <a:rPr lang="ru-RU" dirty="0" err="1" smtClean="0"/>
              <a:t>святкування</a:t>
            </a:r>
            <a:r>
              <a:rPr lang="ru-RU" dirty="0" smtClean="0"/>
              <a:t> 900-річчя </a:t>
            </a:r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18" y="1714488"/>
            <a:ext cx="6357982" cy="4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1643050"/>
            <a:ext cx="2500330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 </a:t>
            </a:r>
            <a:r>
              <a:rPr lang="ru-RU" dirty="0" err="1" smtClean="0"/>
              <a:t>історика</a:t>
            </a:r>
            <a:r>
              <a:rPr lang="ru-RU" dirty="0" smtClean="0"/>
              <a:t>, </a:t>
            </a:r>
            <a:r>
              <a:rPr lang="ru-RU" dirty="0" err="1" smtClean="0"/>
              <a:t>професора</a:t>
            </a:r>
            <a:r>
              <a:rPr lang="ru-RU" dirty="0" smtClean="0"/>
              <a:t> 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 </a:t>
            </a:r>
            <a:r>
              <a:rPr lang="ru-RU" b="1" i="1" dirty="0" err="1" smtClean="0"/>
              <a:t>Миколи</a:t>
            </a:r>
            <a:r>
              <a:rPr lang="ru-RU" b="1" i="1" dirty="0" smtClean="0"/>
              <a:t> Костомарова</a:t>
            </a:r>
            <a:r>
              <a:rPr lang="ru-RU" dirty="0" smtClean="0"/>
              <a:t> у 1840-х роках.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err="1" smtClean="0"/>
              <a:t>Архітектурний</a:t>
            </a:r>
            <a:r>
              <a:rPr lang="ru-RU" b="1" dirty="0" smtClean="0"/>
              <a:t> стиль:     </a:t>
            </a:r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b="1" dirty="0" err="1" smtClean="0"/>
              <a:t>Архітектор:</a:t>
            </a:r>
            <a:r>
              <a:rPr lang="ru-RU" u="sng" dirty="0" err="1" smtClean="0"/>
              <a:t>Ніколаєв</a:t>
            </a:r>
            <a:r>
              <a:rPr lang="ru-RU" u="sng" dirty="0" smtClean="0"/>
              <a:t> В.М.</a:t>
            </a:r>
            <a:r>
              <a:rPr lang="ru-RU" b="1" dirty="0" smtClean="0"/>
              <a:t> </a:t>
            </a:r>
            <a:r>
              <a:rPr lang="ru-RU" b="1" dirty="0" err="1" smtClean="0"/>
              <a:t>Скульптор:</a:t>
            </a:r>
            <a:r>
              <a:rPr lang="ru-RU" u="sng" dirty="0" err="1" smtClean="0"/>
              <a:t>Микешин</a:t>
            </a:r>
            <a:r>
              <a:rPr lang="ru-RU" u="sng" dirty="0" smtClean="0"/>
              <a:t> М.Й.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Фонтан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Самсон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20" y="785794"/>
            <a:ext cx="428628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 </a:t>
            </a:r>
            <a:r>
              <a:rPr lang="ru-RU" dirty="0" err="1" smtClean="0"/>
              <a:t>фонтанів</a:t>
            </a:r>
            <a:r>
              <a:rPr lang="ru-RU" dirty="0" smtClean="0"/>
              <a:t> 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 </a:t>
            </a:r>
            <a:r>
              <a:rPr lang="ru-RU" dirty="0" err="1" smtClean="0"/>
              <a:t>Контрактовій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Архітектурний</a:t>
            </a:r>
            <a:r>
              <a:rPr lang="ru-RU" b="1" dirty="0" smtClean="0"/>
              <a:t> стиль: </a:t>
            </a:r>
            <a:r>
              <a:rPr lang="ru-RU" u="sng" dirty="0" err="1" smtClean="0"/>
              <a:t>бароко</a:t>
            </a:r>
            <a:r>
              <a:rPr lang="ru-RU" u="sng" dirty="0" smtClean="0"/>
              <a:t>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Автор проекту: </a:t>
            </a:r>
            <a:r>
              <a:rPr lang="ru-RU" u="sng" dirty="0" err="1" smtClean="0"/>
              <a:t>Іван</a:t>
            </a:r>
            <a:r>
              <a:rPr lang="ru-RU" u="sng" dirty="0" smtClean="0"/>
              <a:t> </a:t>
            </a:r>
            <a:r>
              <a:rPr lang="ru-RU" u="sng" dirty="0" err="1" smtClean="0"/>
              <a:t>Григорович-Барський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r>
              <a:rPr lang="uk-UA" b="1" dirty="0" smtClean="0"/>
              <a:t>Рік: </a:t>
            </a:r>
            <a:r>
              <a:rPr lang="ru-RU" u="sng" dirty="0" smtClean="0"/>
              <a:t>1748.</a:t>
            </a:r>
          </a:p>
          <a:p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перший </a:t>
            </a:r>
            <a:r>
              <a:rPr lang="ru-RU" dirty="0" err="1" smtClean="0"/>
              <a:t>басейн</a:t>
            </a:r>
            <a:r>
              <a:rPr lang="ru-RU" dirty="0" smtClean="0"/>
              <a:t> для води тут </a:t>
            </a:r>
            <a:r>
              <a:rPr lang="ru-RU" dirty="0" err="1" smtClean="0"/>
              <a:t>спорудили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dirty="0" err="1" smtClean="0"/>
              <a:t>Київської</a:t>
            </a:r>
            <a:r>
              <a:rPr lang="ru-RU" dirty="0" smtClean="0"/>
              <a:t> Руси. Воду для </a:t>
            </a:r>
            <a:r>
              <a:rPr lang="ru-RU" dirty="0" err="1" smtClean="0"/>
              <a:t>нього</a:t>
            </a:r>
            <a:r>
              <a:rPr lang="ru-RU" dirty="0" smtClean="0"/>
              <a:t> подавали по </a:t>
            </a:r>
            <a:r>
              <a:rPr lang="ru-RU" dirty="0" err="1" smtClean="0"/>
              <a:t>дерев'яних</a:t>
            </a:r>
            <a:r>
              <a:rPr lang="ru-RU" dirty="0" smtClean="0"/>
              <a:t> трубах.</a:t>
            </a:r>
          </a:p>
          <a:p>
            <a:endParaRPr lang="ru-RU" u="sng" dirty="0" smtClean="0"/>
          </a:p>
          <a:p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5" name="Picture 7" descr="Фонтан Самсона - ПУТЕВ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286248" cy="30616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4272677"/>
            <a:ext cx="421484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добу</a:t>
            </a:r>
            <a:r>
              <a:rPr lang="ru-RU" dirty="0" smtClean="0"/>
              <a:t> </a:t>
            </a:r>
            <a:r>
              <a:rPr lang="ru-RU" dirty="0" err="1" smtClean="0"/>
              <a:t>Відродження</a:t>
            </a:r>
            <a:r>
              <a:rPr lang="ru-RU" dirty="0" smtClean="0"/>
              <a:t> 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прикрасили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невеликими фонтанами </a:t>
            </a:r>
            <a:r>
              <a:rPr lang="ru-RU" dirty="0" err="1" smtClean="0"/>
              <a:t>зі</a:t>
            </a:r>
            <a:r>
              <a:rPr lang="ru-RU" dirty="0" smtClean="0"/>
              <a:t> скульптурами. Мода на </a:t>
            </a:r>
            <a:r>
              <a:rPr lang="ru-RU" dirty="0" err="1" smtClean="0"/>
              <a:t>фонтани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підтримана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польськими</a:t>
            </a:r>
            <a:r>
              <a:rPr lang="ru-RU" dirty="0" smtClean="0"/>
              <a:t> магнатами, </a:t>
            </a:r>
            <a:r>
              <a:rPr lang="ru-RU" dirty="0" err="1" smtClean="0"/>
              <a:t>що</a:t>
            </a:r>
            <a:r>
              <a:rPr lang="ru-RU" dirty="0" smtClean="0"/>
              <a:t> прикрасили </a:t>
            </a:r>
            <a:r>
              <a:rPr lang="ru-RU" dirty="0" err="1" smtClean="0"/>
              <a:t>подібними</a:t>
            </a:r>
            <a:r>
              <a:rPr lang="ru-RU" dirty="0" smtClean="0"/>
              <a:t> фонтанами сади при </a:t>
            </a:r>
            <a:r>
              <a:rPr lang="ru-RU" dirty="0" err="1" smtClean="0"/>
              <a:t>власних</a:t>
            </a:r>
            <a:r>
              <a:rPr lang="ru-RU" dirty="0" smtClean="0"/>
              <a:t> замках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дворики. </a:t>
            </a:r>
            <a:r>
              <a:rPr lang="ru-RU" dirty="0" err="1" smtClean="0"/>
              <a:t>Такий</a:t>
            </a:r>
            <a:r>
              <a:rPr lang="ru-RU" dirty="0" smtClean="0"/>
              <a:t> фонтан </a:t>
            </a:r>
            <a:r>
              <a:rPr lang="ru-RU" dirty="0" err="1" smtClean="0"/>
              <a:t>побудували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Подолі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Софійський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собор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8579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err="1" smtClean="0"/>
              <a:t>Християнський</a:t>
            </a:r>
            <a:r>
              <a:rPr lang="ru-RU" sz="1600" dirty="0" smtClean="0"/>
              <a:t> собор в </a:t>
            </a:r>
            <a:r>
              <a:rPr lang="ru-RU" sz="1600" dirty="0" err="1" smtClean="0"/>
              <a:t>центрі</a:t>
            </a:r>
            <a:r>
              <a:rPr lang="ru-RU" sz="1600" dirty="0" smtClean="0"/>
              <a:t> </a:t>
            </a:r>
            <a:r>
              <a:rPr lang="ru-RU" sz="1600" dirty="0" err="1" smtClean="0"/>
              <a:t>Києва</a:t>
            </a:r>
            <a:r>
              <a:rPr lang="ru-RU" sz="1600" dirty="0" smtClean="0"/>
              <a:t>, </a:t>
            </a:r>
            <a:r>
              <a:rPr lang="ru-RU" sz="1600" dirty="0" err="1" smtClean="0"/>
              <a:t>пам'ятка</a:t>
            </a:r>
            <a:r>
              <a:rPr lang="ru-RU" sz="1600" dirty="0" smtClean="0"/>
              <a:t> 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архітектури</a:t>
            </a:r>
            <a:r>
              <a:rPr lang="ru-RU" sz="1600" dirty="0" smtClean="0"/>
              <a:t> та монументального </a:t>
            </a:r>
            <a:r>
              <a:rPr lang="ru-RU" sz="1600" dirty="0" err="1" smtClean="0"/>
              <a:t>живопису</a:t>
            </a:r>
            <a:r>
              <a:rPr lang="ru-RU" sz="1600" dirty="0" smtClean="0"/>
              <a:t> 11—18 </a:t>
            </a:r>
            <a:r>
              <a:rPr lang="ru-RU" sz="1600" dirty="0" err="1" smtClean="0"/>
              <a:t>століть</a:t>
            </a:r>
            <a:r>
              <a:rPr lang="ru-RU" sz="1600" dirty="0" smtClean="0"/>
              <a:t>,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небагатьох</a:t>
            </a:r>
            <a:r>
              <a:rPr lang="ru-RU" sz="1600" dirty="0" smtClean="0"/>
              <a:t> </a:t>
            </a:r>
            <a:r>
              <a:rPr lang="ru-RU" sz="1600" dirty="0" err="1" smtClean="0"/>
              <a:t>уцілілих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часів</a:t>
            </a:r>
            <a:r>
              <a:rPr lang="ru-RU" sz="1600" dirty="0" smtClean="0"/>
              <a:t> </a:t>
            </a:r>
            <a:r>
              <a:rPr lang="ru-RU" sz="1600" dirty="0" err="1" smtClean="0"/>
              <a:t>Київської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.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найголовніших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християнських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святинь</a:t>
            </a:r>
            <a:r>
              <a:rPr lang="ru-RU" sz="1600" dirty="0" smtClean="0"/>
              <a:t> </a:t>
            </a:r>
            <a:r>
              <a:rPr lang="ru-RU" sz="1600" dirty="0" err="1" smtClean="0"/>
              <a:t>Східної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Європи</a:t>
            </a:r>
            <a:r>
              <a:rPr lang="ru-RU" sz="1600" dirty="0" smtClean="0"/>
              <a:t>, </a:t>
            </a:r>
            <a:r>
              <a:rPr lang="ru-RU" sz="1600" dirty="0" err="1" smtClean="0"/>
              <a:t>історичний</a:t>
            </a:r>
            <a:r>
              <a:rPr lang="ru-RU" sz="1600" dirty="0" smtClean="0"/>
              <a:t> центр </a:t>
            </a:r>
            <a:r>
              <a:rPr lang="ru-RU" sz="1600" dirty="0" err="1" smtClean="0"/>
              <a:t>Київської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митрополії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Собор як </a:t>
            </a:r>
            <a:r>
              <a:rPr lang="ru-RU" sz="1600" dirty="0" err="1" smtClean="0"/>
              <a:t>головний</a:t>
            </a:r>
            <a:r>
              <a:rPr lang="ru-RU" sz="1600" dirty="0" smtClean="0"/>
              <a:t> храм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відігравав</a:t>
            </a:r>
            <a:r>
              <a:rPr lang="ru-RU" sz="1600" dirty="0" smtClean="0"/>
              <a:t> роль духовного, </a:t>
            </a:r>
            <a:r>
              <a:rPr lang="ru-RU" sz="1600" dirty="0" err="1" smtClean="0"/>
              <a:t>політичного</a:t>
            </a:r>
            <a:r>
              <a:rPr lang="ru-RU" sz="1600" dirty="0" smtClean="0"/>
              <a:t> та культурного центру.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склепінням</a:t>
            </a:r>
            <a:r>
              <a:rPr lang="ru-RU" sz="1600" dirty="0" smtClean="0"/>
              <a:t> Св. </a:t>
            </a:r>
            <a:r>
              <a:rPr lang="ru-RU" sz="1600" dirty="0" err="1" smtClean="0"/>
              <a:t>Софії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урочисті</a:t>
            </a:r>
            <a:r>
              <a:rPr lang="ru-RU" sz="1600" dirty="0" smtClean="0"/>
              <a:t> «</a:t>
            </a:r>
            <a:r>
              <a:rPr lang="ru-RU" sz="1600" dirty="0" err="1" smtClean="0"/>
              <a:t>посадження</a:t>
            </a:r>
            <a:r>
              <a:rPr lang="ru-RU" sz="1600" dirty="0" smtClean="0"/>
              <a:t>» на </a:t>
            </a:r>
            <a:r>
              <a:rPr lang="ru-RU" sz="1600" dirty="0" err="1" smtClean="0"/>
              <a:t>великокняжий</a:t>
            </a:r>
            <a:r>
              <a:rPr lang="ru-RU" sz="1600" dirty="0" smtClean="0"/>
              <a:t> престол, </a:t>
            </a:r>
            <a:r>
              <a:rPr lang="ru-RU" sz="1600" dirty="0" err="1" smtClean="0"/>
              <a:t>церковні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собори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прийоми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затвердження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угод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соборі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літописання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бібліотека</a:t>
            </a:r>
            <a:r>
              <a:rPr lang="ru-RU" sz="1600" dirty="0" smtClean="0"/>
              <a:t> та школа.</a:t>
            </a:r>
          </a:p>
          <a:p>
            <a:r>
              <a:rPr lang="ru-RU" sz="1600" b="1" dirty="0" smtClean="0"/>
              <a:t>Стиль: </a:t>
            </a:r>
            <a:r>
              <a:rPr lang="ru-RU" sz="1600" dirty="0" err="1" smtClean="0"/>
              <a:t>візантійський</a:t>
            </a:r>
            <a:r>
              <a:rPr lang="ru-RU" sz="1600" dirty="0" smtClean="0"/>
              <a:t> (</a:t>
            </a:r>
            <a:r>
              <a:rPr lang="ru-RU" sz="1600" dirty="0" err="1" smtClean="0"/>
              <a:t>первісний</a:t>
            </a:r>
            <a:r>
              <a:rPr lang="ru-RU" sz="1600" dirty="0" smtClean="0"/>
              <a:t>), </a:t>
            </a:r>
            <a:r>
              <a:rPr lang="ru-RU" sz="1600" dirty="0" err="1" smtClean="0"/>
              <a:t>українське</a:t>
            </a:r>
            <a:r>
              <a:rPr lang="ru-RU" sz="1600" dirty="0" smtClean="0"/>
              <a:t> </a:t>
            </a:r>
            <a:r>
              <a:rPr lang="ru-RU" sz="1600" dirty="0" err="1" smtClean="0"/>
              <a:t>бароко</a:t>
            </a:r>
            <a:r>
              <a:rPr lang="ru-RU" sz="1600" dirty="0" smtClean="0"/>
              <a:t> (</a:t>
            </a:r>
            <a:r>
              <a:rPr lang="ru-RU" sz="1600" dirty="0" err="1" smtClean="0"/>
              <a:t>сучасний</a:t>
            </a:r>
            <a:r>
              <a:rPr lang="ru-RU" sz="1600" dirty="0" smtClean="0"/>
              <a:t>).</a:t>
            </a:r>
          </a:p>
          <a:p>
            <a:r>
              <a:rPr lang="ru-RU" sz="1600" b="1" dirty="0" err="1" smtClean="0"/>
              <a:t>Замовник</a:t>
            </a:r>
            <a:r>
              <a:rPr lang="ru-RU" sz="1600" b="1" dirty="0" smtClean="0"/>
              <a:t>: </a:t>
            </a:r>
            <a:r>
              <a:rPr lang="ru-RU" sz="1600" dirty="0" smtClean="0"/>
              <a:t>князь </a:t>
            </a:r>
            <a:r>
              <a:rPr lang="ru-RU" sz="1600" dirty="0" err="1" smtClean="0"/>
              <a:t>Володимир</a:t>
            </a:r>
            <a:r>
              <a:rPr lang="ru-RU" sz="1600" dirty="0" smtClean="0"/>
              <a:t> Великий, князь Ярослав </a:t>
            </a:r>
            <a:r>
              <a:rPr lang="ru-RU" sz="1600" dirty="0" err="1" smtClean="0"/>
              <a:t>Мудрий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174719" cy="56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Пам'ятник Петрові Сагайдачному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857628"/>
            <a:ext cx="4143404" cy="26432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Архітектори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Жаріков,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І. Кухаренко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Скульптори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 В. Швецов, О. Ю.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Сидорук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, 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Б. Ю.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Крилов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4500570"/>
            <a:ext cx="4643438" cy="20002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Пам'ятник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гетьманові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Петру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Конашевичу-Сагайдачному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встановлений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19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травня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2001 року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Контрактовій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площі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м.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Києва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615" y="857232"/>
            <a:ext cx="4760385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Будинок Михайла Булгакова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ftV6U0lsAY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9528" y="1357298"/>
            <a:ext cx="3394472" cy="4714908"/>
          </a:xfrm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33944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357554" y="1357298"/>
            <a:ext cx="2357454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, де зараз </a:t>
            </a:r>
            <a:r>
              <a:rPr lang="ru-RU" dirty="0" err="1" smtClean="0"/>
              <a:t>знаходиться</a:t>
            </a:r>
            <a:r>
              <a:rPr lang="ru-RU" dirty="0" smtClean="0"/>
              <a:t> музей великого </a:t>
            </a:r>
            <a:r>
              <a:rPr lang="ru-RU" dirty="0" err="1" smtClean="0"/>
              <a:t>письменника</a:t>
            </a:r>
            <a:r>
              <a:rPr lang="ru-RU" dirty="0" smtClean="0"/>
              <a:t> </a:t>
            </a:r>
            <a:r>
              <a:rPr lang="ru-RU" b="1" dirty="0" err="1" smtClean="0"/>
              <a:t>Михайла</a:t>
            </a:r>
            <a:r>
              <a:rPr lang="ru-RU" b="1" dirty="0" smtClean="0"/>
              <a:t> Булгакова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в 1888 — 1889 роках за проектом </a:t>
            </a:r>
            <a:r>
              <a:rPr lang="ru-RU" dirty="0" err="1" smtClean="0"/>
              <a:t>архітектора</a:t>
            </a:r>
            <a:r>
              <a:rPr lang="ru-RU" dirty="0" smtClean="0"/>
              <a:t> </a:t>
            </a:r>
            <a:r>
              <a:rPr lang="ru-RU" b="1" i="1" dirty="0" err="1" smtClean="0"/>
              <a:t>Горденіна</a:t>
            </a:r>
            <a:r>
              <a:rPr lang="ru-RU" dirty="0" smtClean="0"/>
              <a:t> для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купця</a:t>
            </a:r>
            <a:r>
              <a:rPr lang="ru-RU" dirty="0" smtClean="0"/>
              <a:t> </a:t>
            </a:r>
            <a:r>
              <a:rPr lang="ru-RU" dirty="0" err="1" smtClean="0"/>
              <a:t>Літошенко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перейшла</a:t>
            </a:r>
            <a:r>
              <a:rPr lang="ru-RU" dirty="0" smtClean="0"/>
              <a:t> в руки </a:t>
            </a:r>
            <a:r>
              <a:rPr lang="ru-RU" dirty="0" err="1" smtClean="0"/>
              <a:t>купця</a:t>
            </a:r>
            <a:r>
              <a:rPr lang="ru-RU" dirty="0" smtClean="0"/>
              <a:t> Мировича. </a:t>
            </a:r>
            <a:r>
              <a:rPr lang="ru-RU" dirty="0" err="1" smtClean="0"/>
              <a:t>Саме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Булгакови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орендували</a:t>
            </a:r>
            <a:r>
              <a:rPr lang="ru-RU" dirty="0" smtClean="0"/>
              <a:t> квартиру на другому </a:t>
            </a:r>
            <a:r>
              <a:rPr lang="ru-RU" dirty="0" err="1" smtClean="0"/>
              <a:t>поверсі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Володимирський собор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A_K8U3HAg7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857232"/>
            <a:ext cx="5043494" cy="600076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Православний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собор у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храм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Православної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церкви 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Київського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Патріархату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Збудований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 1862–1882 р.р.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Архітектори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Бернгардт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К. Я.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Маєвський,В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М.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Ніколаєв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 1852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Філарет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митрополит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Московський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запропонував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збудувати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храм на честь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майбутнього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дев'ятисотріччя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Хрещення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київським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князем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Володимиром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Громадяни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усіх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Російської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імперії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почали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масово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жертвувати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кошти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храм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1859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сума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пожертв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досягла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100 000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російських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рублів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Спорудження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храму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розпочалося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 1862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закінчилося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 1882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урочистому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освячуванні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собору,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відбулося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20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1896 року,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присутнім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імператор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Микола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дружиною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Олександрою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Федорівною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Стиль: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російсько-візантійський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псевдостиль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572560" cy="48577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Київ-столиця</a:t>
            </a:r>
            <a:r>
              <a:rPr lang="ru-RU" dirty="0" smtClean="0"/>
              <a:t> </a:t>
            </a:r>
            <a:r>
              <a:rPr lang="ru-RU" dirty="0" err="1" smtClean="0"/>
              <a:t>України.Це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Європи.У</a:t>
            </a:r>
            <a:r>
              <a:rPr lang="ru-RU" dirty="0" smtClean="0"/>
              <a:t> </a:t>
            </a:r>
            <a:r>
              <a:rPr lang="ru-RU" dirty="0" err="1" smtClean="0"/>
              <a:t>Київі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місць.Серед</a:t>
            </a:r>
            <a:r>
              <a:rPr lang="ru-RU" dirty="0" smtClean="0"/>
              <a:t> </a:t>
            </a:r>
            <a:r>
              <a:rPr lang="ru-RU" dirty="0" err="1" smtClean="0"/>
              <a:t>яких-Києво-Печерька</a:t>
            </a:r>
            <a:r>
              <a:rPr lang="ru-RU" dirty="0" smtClean="0"/>
              <a:t> </a:t>
            </a:r>
            <a:r>
              <a:rPr lang="ru-RU" dirty="0" err="1" smtClean="0"/>
              <a:t>лавра,Золоті</a:t>
            </a:r>
            <a:r>
              <a:rPr lang="ru-RU" dirty="0" smtClean="0"/>
              <a:t> </a:t>
            </a:r>
            <a:r>
              <a:rPr lang="ru-RU" dirty="0" err="1" smtClean="0"/>
              <a:t>ворота,Софіївський</a:t>
            </a:r>
            <a:r>
              <a:rPr lang="ru-RU" dirty="0" smtClean="0"/>
              <a:t> </a:t>
            </a:r>
            <a:r>
              <a:rPr lang="ru-RU" dirty="0" smtClean="0"/>
              <a:t>собор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  </a:t>
            </a:r>
            <a:r>
              <a:rPr lang="ru-RU" dirty="0" err="1" smtClean="0"/>
              <a:t>Київ</a:t>
            </a:r>
            <a:r>
              <a:rPr lang="ru-RU" dirty="0" smtClean="0"/>
              <a:t> </a:t>
            </a:r>
            <a:r>
              <a:rPr lang="ru-RU" dirty="0" err="1" smtClean="0"/>
              <a:t>рохташований</a:t>
            </a:r>
            <a:r>
              <a:rPr lang="ru-RU" dirty="0" smtClean="0"/>
              <a:t> на </a:t>
            </a:r>
            <a:r>
              <a:rPr lang="ru-RU" dirty="0" err="1" smtClean="0"/>
              <a:t>живописних</a:t>
            </a:r>
            <a:r>
              <a:rPr lang="ru-RU" dirty="0" smtClean="0"/>
              <a:t> берегах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Дніпро.Половина</a:t>
            </a:r>
            <a:r>
              <a:rPr lang="ru-RU" dirty="0" smtClean="0"/>
              <a:t> </a:t>
            </a:r>
            <a:r>
              <a:rPr lang="ru-RU" dirty="0" err="1" smtClean="0"/>
              <a:t>теріторії</a:t>
            </a:r>
            <a:r>
              <a:rPr lang="ru-RU" dirty="0" smtClean="0"/>
              <a:t>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паркамий</a:t>
            </a:r>
            <a:r>
              <a:rPr lang="ru-RU" dirty="0" smtClean="0"/>
              <a:t> </a:t>
            </a:r>
            <a:r>
              <a:rPr lang="ru-RU" dirty="0" err="1" smtClean="0"/>
              <a:t>садами.Також,це-Великий</a:t>
            </a:r>
            <a:r>
              <a:rPr lang="ru-RU" dirty="0" smtClean="0"/>
              <a:t> </a:t>
            </a:r>
            <a:r>
              <a:rPr lang="ru-RU" dirty="0" err="1" smtClean="0"/>
              <a:t>політичний,промисловий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центр.</a:t>
            </a:r>
          </a:p>
          <a:p>
            <a:pPr algn="ctr">
              <a:buNone/>
            </a:pPr>
            <a:r>
              <a:rPr lang="ru-RU" dirty="0" smtClean="0"/>
              <a:t>    </a:t>
            </a:r>
            <a:r>
              <a:rPr lang="ru-RU" dirty="0" err="1" smtClean="0"/>
              <a:t>Театри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країні.Знаменитий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театер</a:t>
            </a:r>
            <a:r>
              <a:rPr lang="ru-RU" dirty="0" smtClean="0"/>
              <a:t> опери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балету,театер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Лесі</a:t>
            </a:r>
            <a:r>
              <a:rPr lang="ru-RU" dirty="0" smtClean="0"/>
              <a:t> </a:t>
            </a:r>
            <a:r>
              <a:rPr lang="ru-RU" dirty="0" err="1" smtClean="0"/>
              <a:t>Українки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цінуються</a:t>
            </a:r>
            <a:r>
              <a:rPr lang="ru-RU" dirty="0" smtClean="0"/>
              <a:t> </a:t>
            </a:r>
            <a:r>
              <a:rPr lang="ru-RU" dirty="0" err="1" smtClean="0"/>
              <a:t>киянами</a:t>
            </a:r>
            <a:r>
              <a:rPr lang="ru-RU" dirty="0" smtClean="0"/>
              <a:t>  и гостями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    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знамените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памятниками.Памятник</a:t>
            </a:r>
            <a:r>
              <a:rPr lang="ru-RU" dirty="0" smtClean="0"/>
              <a:t> князю </a:t>
            </a:r>
            <a:r>
              <a:rPr lang="ru-RU" dirty="0" err="1" smtClean="0"/>
              <a:t>Володимиру</a:t>
            </a:r>
            <a:r>
              <a:rPr lang="ru-RU" dirty="0" smtClean="0"/>
              <a:t> в живописному парку на </a:t>
            </a:r>
            <a:r>
              <a:rPr lang="ru-RU" dirty="0" err="1" smtClean="0"/>
              <a:t>пагорбах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 став символом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    Центральна </a:t>
            </a:r>
            <a:r>
              <a:rPr lang="ru-RU" dirty="0" err="1" smtClean="0"/>
              <a:t>вулиця</a:t>
            </a:r>
            <a:r>
              <a:rPr lang="ru-RU" dirty="0" smtClean="0"/>
              <a:t> </a:t>
            </a:r>
            <a:r>
              <a:rPr lang="ru-RU" dirty="0" err="1" smtClean="0"/>
              <a:t>столиці-Хрещатик.На</a:t>
            </a:r>
            <a:r>
              <a:rPr lang="ru-RU" dirty="0" smtClean="0"/>
              <a:t> </a:t>
            </a:r>
            <a:r>
              <a:rPr lang="ru-RU" dirty="0" err="1" smtClean="0"/>
              <a:t>Хрещатику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прекрасних</a:t>
            </a:r>
            <a:r>
              <a:rPr lang="ru-RU" dirty="0" smtClean="0"/>
              <a:t> </a:t>
            </a:r>
            <a:r>
              <a:rPr lang="ru-RU" dirty="0" err="1" smtClean="0"/>
              <a:t>будівель.Вони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архітектурний</a:t>
            </a:r>
            <a:r>
              <a:rPr lang="ru-RU" dirty="0" smtClean="0"/>
              <a:t> ансамбль.</a:t>
            </a: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smtClean="0"/>
              <a:t>особливо красиво </a:t>
            </a:r>
            <a:r>
              <a:rPr lang="ru-RU" dirty="0" err="1" smtClean="0"/>
              <a:t>навесні,коли</a:t>
            </a:r>
            <a:r>
              <a:rPr lang="ru-RU" dirty="0" smtClean="0"/>
              <a:t> </a:t>
            </a:r>
            <a:r>
              <a:rPr lang="ru-RU" dirty="0" err="1" smtClean="0"/>
              <a:t>цвітуть</a:t>
            </a:r>
            <a:r>
              <a:rPr lang="ru-RU" dirty="0" smtClean="0"/>
              <a:t> </a:t>
            </a:r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київькі</a:t>
            </a:r>
            <a:r>
              <a:rPr lang="ru-RU" dirty="0" smtClean="0"/>
              <a:t> </a:t>
            </a:r>
            <a:r>
              <a:rPr lang="ru-RU" dirty="0" err="1" smtClean="0"/>
              <a:t>каштани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   </a:t>
            </a:r>
            <a:r>
              <a:rPr lang="ru-RU" dirty="0" err="1" smtClean="0"/>
              <a:t>Київ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стародавнє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молоде</a:t>
            </a:r>
            <a:r>
              <a:rPr lang="ru-RU" dirty="0" smtClean="0"/>
              <a:t> </a:t>
            </a:r>
            <a:r>
              <a:rPr lang="ru-RU" dirty="0" err="1" smtClean="0"/>
              <a:t>місто,-гордість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слава </a:t>
            </a:r>
            <a:r>
              <a:rPr lang="ru-RU" dirty="0" err="1" smtClean="0"/>
              <a:t>українських</a:t>
            </a:r>
            <a:r>
              <a:rPr lang="ru-RU" dirty="0" smtClean="0"/>
              <a:t> людей.</a:t>
            </a:r>
            <a:endParaRPr lang="ru-RU" dirty="0"/>
          </a:p>
        </p:txBody>
      </p:sp>
      <p:pic>
        <p:nvPicPr>
          <p:cNvPr id="9218" name="Picture 2" descr="Свято Успенская Киево - Печерская Лавра Интересный Ки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38146"/>
            <a:ext cx="3429256" cy="2105564"/>
          </a:xfrm>
          <a:prstGeom prst="rect">
            <a:avLst/>
          </a:prstGeom>
          <a:noFill/>
        </p:spPr>
      </p:pic>
      <p:pic>
        <p:nvPicPr>
          <p:cNvPr id="9220" name="Picture 4" descr="Beautiful places in Russia - Pag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499498"/>
            <a:ext cx="3214710" cy="21442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Ляльковий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театр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1974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/>
              <a:t>Це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академічний</a:t>
            </a:r>
            <a:r>
              <a:rPr lang="ru-RU" dirty="0" smtClean="0"/>
              <a:t> театр </a:t>
            </a:r>
            <a:r>
              <a:rPr lang="ru-RU" dirty="0" err="1" smtClean="0"/>
              <a:t>ляльок</a:t>
            </a:r>
            <a:r>
              <a:rPr lang="ru-RU" dirty="0" smtClean="0"/>
              <a:t> у 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найстаріший</a:t>
            </a:r>
            <a:r>
              <a:rPr lang="ru-RU" dirty="0" smtClean="0"/>
              <a:t> </a:t>
            </a:r>
            <a:r>
              <a:rPr lang="ru-RU" dirty="0" err="1" smtClean="0"/>
              <a:t>ляльковий</a:t>
            </a:r>
            <a:r>
              <a:rPr lang="ru-RU" dirty="0" smtClean="0"/>
              <a:t> театр 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Споруда</a:t>
            </a:r>
            <a:r>
              <a:rPr lang="ru-RU" dirty="0" smtClean="0"/>
              <a:t> </a:t>
            </a:r>
            <a:r>
              <a:rPr lang="ru-RU" dirty="0" err="1" smtClean="0"/>
              <a:t>лялькового</a:t>
            </a:r>
            <a:r>
              <a:rPr lang="ru-RU" dirty="0" smtClean="0"/>
              <a:t> театру схожа на </a:t>
            </a:r>
            <a:r>
              <a:rPr lang="ru-RU" dirty="0" err="1" smtClean="0"/>
              <a:t>казковий</a:t>
            </a:r>
            <a:r>
              <a:rPr lang="ru-RU" dirty="0" smtClean="0"/>
              <a:t> палац,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розмістилися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казкових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. </a:t>
            </a:r>
            <a:r>
              <a:rPr lang="ru-RU" dirty="0" err="1" smtClean="0"/>
              <a:t>Репертуарна</a:t>
            </a:r>
            <a:r>
              <a:rPr lang="ru-RU" dirty="0" smtClean="0"/>
              <a:t> </a:t>
            </a:r>
            <a:r>
              <a:rPr lang="ru-RU" dirty="0" err="1" smtClean="0"/>
              <a:t>афіша</a:t>
            </a:r>
            <a:r>
              <a:rPr lang="ru-RU" dirty="0" smtClean="0"/>
              <a:t> закладу </a:t>
            </a:r>
            <a:r>
              <a:rPr lang="ru-RU" dirty="0" err="1" smtClean="0"/>
              <a:t>налічу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40 </a:t>
            </a:r>
            <a:r>
              <a:rPr lang="ru-RU" dirty="0" err="1" smtClean="0"/>
              <a:t>вистав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DNXqQAoTubQ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857232"/>
            <a:ext cx="4038600" cy="3028950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29190" y="4000504"/>
          <a:ext cx="3786214" cy="64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93107"/>
                <a:gridCol w="1893107"/>
              </a:tblGrid>
              <a:tr h="214314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/>
                        <a:t>Відкрито</a:t>
                      </a:r>
                      <a:endParaRPr lang="ru-RU" dirty="0" smtClean="0"/>
                    </a:p>
                    <a:p>
                      <a:pPr fontAlgn="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/>
                        <a:t>27 </a:t>
                      </a:r>
                      <a:r>
                        <a:rPr lang="ru-RU" u="none" strike="noStrike" dirty="0" err="1"/>
                        <a:t>жовтня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 smtClean="0"/>
                        <a:t>1927</a:t>
                      </a:r>
                    </a:p>
                    <a:p>
                      <a:pPr fontAlgn="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увагу!!!</a:t>
            </a:r>
            <a:r>
              <a:rPr lang="uk-UA" dirty="0" smtClean="0">
                <a:sym typeface="Wingdings" pitchFamily="2" charset="2"/>
              </a:rPr>
              <a:t>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6"/>
            <a:ext cx="8258204" cy="7143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Київ</a:t>
            </a:r>
            <a:r>
              <a:rPr lang="ru-RU" sz="3200" b="1" dirty="0" smtClean="0"/>
              <a:t> </a:t>
            </a:r>
            <a:r>
              <a:rPr lang="ru-RU" sz="3200" b="1" dirty="0" err="1"/>
              <a:t>поєднує</a:t>
            </a:r>
            <a:r>
              <a:rPr lang="ru-RU" sz="3200" b="1" dirty="0"/>
              <a:t> у </a:t>
            </a:r>
            <a:r>
              <a:rPr lang="ru-RU" sz="3200" b="1" dirty="0" err="1"/>
              <a:t>собі</a:t>
            </a:r>
            <a:r>
              <a:rPr lang="ru-RU" sz="3200" b="1" dirty="0"/>
              <a:t> </a:t>
            </a:r>
            <a:r>
              <a:rPr lang="ru-RU" sz="3200" b="1" dirty="0" err="1"/>
              <a:t>історичне</a:t>
            </a:r>
            <a:r>
              <a:rPr lang="ru-RU" sz="3200" b="1" dirty="0"/>
              <a:t> </a:t>
            </a:r>
            <a:r>
              <a:rPr lang="ru-RU" sz="3200" b="1" dirty="0" err="1"/>
              <a:t>минуле</a:t>
            </a:r>
            <a:r>
              <a:rPr lang="ru-RU" sz="3200" b="1" dirty="0"/>
              <a:t> та </a:t>
            </a:r>
            <a:r>
              <a:rPr lang="ru-RU" sz="3200" b="1" dirty="0" err="1"/>
              <a:t>динамічне</a:t>
            </a:r>
            <a:r>
              <a:rPr lang="ru-RU" sz="3200" b="1" dirty="0"/>
              <a:t> </a:t>
            </a:r>
            <a:r>
              <a:rPr lang="ru-RU" sz="3200" b="1" dirty="0" err="1" smtClean="0"/>
              <a:t>сучасне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своїй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багатоманітній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архітектурі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/>
              <a:t>кам'яною</a:t>
            </a:r>
            <a:r>
              <a:rPr lang="ru-RU" dirty="0"/>
              <a:t> </a:t>
            </a:r>
            <a:r>
              <a:rPr lang="ru-RU" dirty="0" err="1" smtClean="0"/>
              <a:t>церквою</a:t>
            </a:r>
            <a:r>
              <a:rPr lang="ru-RU" dirty="0" smtClean="0"/>
              <a:t> </a:t>
            </a:r>
            <a:r>
              <a:rPr lang="ru-RU" dirty="0" err="1" smtClean="0"/>
              <a:t>Києвської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ДЕСЯТИННА ЦЕРКВА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фундаменту </a:t>
            </a:r>
            <a:r>
              <a:rPr lang="ru-RU" dirty="0" err="1"/>
              <a:t>Десятинної</a:t>
            </a:r>
            <a:r>
              <a:rPr lang="ru-RU" dirty="0"/>
              <a:t> церкви разом 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/>
              <a:t> </a:t>
            </a:r>
            <a:r>
              <a:rPr lang="ru-RU" dirty="0" err="1"/>
              <a:t>є</a:t>
            </a:r>
            <a:r>
              <a:rPr lang="ru-RU" dirty="0"/>
              <a:t> памяткою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Споруджена</a:t>
            </a:r>
            <a:r>
              <a:rPr lang="ru-RU" dirty="0"/>
              <a:t> у </a:t>
            </a:r>
            <a:r>
              <a:rPr lang="ru-RU" dirty="0">
                <a:hlinkClick r:id="rId3" tooltip="988"/>
              </a:rPr>
              <a:t>989</a:t>
            </a:r>
            <a:r>
              <a:rPr lang="ru-RU" dirty="0"/>
              <a:t>—</a:t>
            </a:r>
            <a:r>
              <a:rPr lang="ru-RU" dirty="0">
                <a:hlinkClick r:id="rId4" tooltip="996"/>
              </a:rPr>
              <a:t>996</a:t>
            </a:r>
            <a:r>
              <a:rPr lang="ru-RU" dirty="0"/>
              <a:t> роках на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Київського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Володимиром</a:t>
            </a:r>
            <a:r>
              <a:rPr lang="ru-RU" dirty="0" smtClean="0">
                <a:solidFill>
                  <a:schemeClr val="tx1"/>
                </a:solidFill>
              </a:rPr>
              <a:t> Великим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побудову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десяту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 — </a:t>
            </a:r>
            <a:r>
              <a:rPr lang="ru-RU" dirty="0" smtClean="0"/>
              <a:t>десятину</a:t>
            </a:r>
            <a:r>
              <a:rPr lang="ru-RU" dirty="0"/>
              <a:t> (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походить </a:t>
            </a:r>
            <a:r>
              <a:rPr lang="ru-RU" dirty="0" err="1"/>
              <a:t>назва</a:t>
            </a:r>
            <a:r>
              <a:rPr lang="ru-RU" dirty="0"/>
              <a:t> храму).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4929197"/>
            <a:ext cx="4498975" cy="11969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На фотокартці зображений макет Десятинної церкви.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19" y="1571612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8786842" cy="17859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З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церквою</a:t>
            </a:r>
            <a:r>
              <a:rPr lang="ru-RU" dirty="0" smtClean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трагічні</a:t>
            </a:r>
            <a:r>
              <a:rPr lang="ru-RU" dirty="0"/>
              <a:t>,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 —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 на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як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Давньоруської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монголо-татарської</a:t>
            </a:r>
            <a:r>
              <a:rPr lang="ru-RU" dirty="0"/>
              <a:t> навали у </a:t>
            </a:r>
            <a:r>
              <a:rPr lang="ru-RU" dirty="0" err="1"/>
              <a:t>грудні</a:t>
            </a:r>
            <a:r>
              <a:rPr lang="ru-RU" dirty="0"/>
              <a:t> 1240 р.,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православної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Х</a:t>
            </a:r>
            <a:r>
              <a:rPr lang="en-US" dirty="0"/>
              <a:t>V</a:t>
            </a:r>
            <a:r>
              <a:rPr lang="ru-RU" dirty="0"/>
              <a:t>ІІ ст. за </a:t>
            </a:r>
            <a:r>
              <a:rPr lang="ru-RU" dirty="0" err="1"/>
              <a:t>часів</a:t>
            </a:r>
            <a:r>
              <a:rPr lang="ru-RU" dirty="0"/>
              <a:t> митрополита </a:t>
            </a:r>
            <a:r>
              <a:rPr lang="ru-RU" i="1" dirty="0"/>
              <a:t>Петра </a:t>
            </a:r>
            <a:r>
              <a:rPr lang="ru-RU" i="1" dirty="0" err="1"/>
              <a:t>Могили</a:t>
            </a:r>
            <a:r>
              <a:rPr lang="ru-RU" dirty="0"/>
              <a:t>, </a:t>
            </a:r>
            <a:r>
              <a:rPr lang="ru-RU" dirty="0" err="1"/>
              <a:t>руйнації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в 30-х </a:t>
            </a:r>
            <a:r>
              <a:rPr lang="ru-RU" dirty="0" err="1"/>
              <a:t>рр</a:t>
            </a:r>
            <a:r>
              <a:rPr lang="ru-RU" dirty="0"/>
              <a:t>. ХХ ст. за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</p:txBody>
      </p:sp>
      <p:pic>
        <p:nvPicPr>
          <p:cNvPr id="2050" name="Picture 2" descr="Файл:Deśatynna cerk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714744" cy="22099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643446"/>
            <a:ext cx="3857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Десятинна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відновлена</a:t>
            </a:r>
            <a:r>
              <a:rPr lang="ru-RU" dirty="0"/>
              <a:t> митрополитом Петром Могилою</a:t>
            </a:r>
          </a:p>
        </p:txBody>
      </p:sp>
      <p:pic>
        <p:nvPicPr>
          <p:cNvPr id="2052" name="Picture 4" descr="Файл:Desjatynna X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857625" cy="29718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3214686"/>
            <a:ext cx="40408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Десятинної</a:t>
            </a:r>
            <a:r>
              <a:rPr lang="ru-RU" dirty="0"/>
              <a:t> церкви у XIX </a:t>
            </a:r>
            <a:r>
              <a:rPr lang="ru-RU" dirty="0" err="1"/>
              <a:t>столітті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929066"/>
            <a:ext cx="8329642" cy="25717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</a:rPr>
              <a:t>Липа Петра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</a:rPr>
              <a:t>Могили</a:t>
            </a:r>
            <a:r>
              <a:rPr lang="ru-RU" dirty="0"/>
              <a:t> — </a:t>
            </a:r>
            <a:r>
              <a:rPr lang="ru-RU" dirty="0" err="1"/>
              <a:t>ботанічна</a:t>
            </a:r>
            <a:r>
              <a:rPr lang="ru-RU" dirty="0"/>
              <a:t> 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ятка природи</a:t>
            </a:r>
            <a:r>
              <a:rPr lang="ru-RU" dirty="0"/>
              <a:t> 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найстаріших</a:t>
            </a:r>
            <a:r>
              <a:rPr lang="ru-RU" dirty="0"/>
              <a:t> </a:t>
            </a:r>
            <a:r>
              <a:rPr lang="ru-RU" dirty="0" smtClean="0"/>
              <a:t>лип</a:t>
            </a:r>
            <a:r>
              <a:rPr lang="ru-RU" dirty="0"/>
              <a:t> </a:t>
            </a:r>
            <a:r>
              <a:rPr lang="ru-RU" dirty="0" err="1"/>
              <a:t>Києва</a:t>
            </a:r>
            <a:r>
              <a:rPr lang="ru-RU" dirty="0"/>
              <a:t>. </a:t>
            </a:r>
            <a:r>
              <a:rPr lang="ru-RU" dirty="0" err="1"/>
              <a:t>Знаходиться</a:t>
            </a:r>
            <a:r>
              <a:rPr lang="ru-RU" dirty="0"/>
              <a:t> на початку </a:t>
            </a:r>
            <a:r>
              <a:rPr lang="ru-RU" dirty="0" err="1" smtClean="0"/>
              <a:t>Андріївського</a:t>
            </a:r>
            <a:r>
              <a:rPr lang="ru-RU" dirty="0" smtClean="0"/>
              <a:t> </a:t>
            </a:r>
            <a:r>
              <a:rPr lang="ru-RU" dirty="0" err="1" smtClean="0"/>
              <a:t>узвозу</a:t>
            </a:r>
            <a:r>
              <a:rPr lang="ru-RU" dirty="0"/>
              <a:t> 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Національним</a:t>
            </a:r>
            <a:r>
              <a:rPr lang="ru-RU" dirty="0" smtClean="0"/>
              <a:t> </a:t>
            </a:r>
            <a:r>
              <a:rPr lang="ru-RU" dirty="0" err="1"/>
              <a:t>музеєм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 та </a:t>
            </a:r>
            <a:r>
              <a:rPr lang="ru-RU" dirty="0" err="1"/>
              <a:t>залишками</a:t>
            </a:r>
            <a:r>
              <a:rPr lang="ru-RU" dirty="0"/>
              <a:t> фундаменту </a:t>
            </a:r>
            <a:r>
              <a:rPr lang="ru-RU" dirty="0" err="1"/>
              <a:t>Десятинної</a:t>
            </a:r>
            <a:r>
              <a:rPr lang="ru-RU" dirty="0"/>
              <a:t> церкви.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липи</a:t>
            </a:r>
            <a:r>
              <a:rPr lang="ru-RU" dirty="0"/>
              <a:t> — </a:t>
            </a:r>
            <a:r>
              <a:rPr lang="ru-RU" dirty="0" err="1"/>
              <a:t>близько</a:t>
            </a:r>
            <a:r>
              <a:rPr lang="ru-RU" dirty="0"/>
              <a:t> 400 </a:t>
            </a:r>
            <a:r>
              <a:rPr lang="ru-RU" dirty="0" err="1"/>
              <a:t>років</a:t>
            </a:r>
            <a:r>
              <a:rPr lang="ru-RU" dirty="0"/>
              <a:t>. </a:t>
            </a:r>
          </a:p>
        </p:txBody>
      </p:sp>
      <p:pic>
        <p:nvPicPr>
          <p:cNvPr id="17410" name="Picture 2" descr="http://upload.wikimedia.org/wikipedia/commons/2/2c/%D0%9F%D0%90_%D0%BB%D0%B8%D0%BF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714776" cy="2786082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3357586" cy="367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5008" y="3071810"/>
            <a:ext cx="213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Липа Петра Могили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i="1" dirty="0" err="1" smtClean="0"/>
              <a:t>Дорогоцінним</a:t>
            </a:r>
            <a:r>
              <a:rPr lang="ru-RU" sz="3600" i="1" dirty="0" smtClean="0"/>
              <a:t> </a:t>
            </a:r>
            <a:r>
              <a:rPr lang="ru-RU" sz="3600" i="1" dirty="0" err="1"/>
              <a:t>залишком</a:t>
            </a:r>
            <a:r>
              <a:rPr lang="ru-RU" sz="3600" i="1" dirty="0"/>
              <a:t> </a:t>
            </a:r>
            <a:r>
              <a:rPr lang="ru-RU" sz="3600" i="1" dirty="0" err="1"/>
              <a:t>давньої</a:t>
            </a:r>
            <a:r>
              <a:rPr lang="ru-RU" sz="3600" i="1" dirty="0"/>
              <a:t> </a:t>
            </a:r>
            <a:r>
              <a:rPr lang="ru-RU" sz="3600" i="1" dirty="0" err="1"/>
              <a:t>величі</a:t>
            </a:r>
            <a:r>
              <a:rPr lang="ru-RU" sz="3600" i="1" dirty="0"/>
              <a:t> </a:t>
            </a:r>
            <a:r>
              <a:rPr lang="ru-RU" sz="3600" i="1" dirty="0" err="1"/>
              <a:t>й</a:t>
            </a:r>
            <a:r>
              <a:rPr lang="ru-RU" sz="3600" i="1" dirty="0"/>
              <a:t> </a:t>
            </a:r>
            <a:r>
              <a:rPr lang="ru-RU" sz="3600" i="1" dirty="0" err="1"/>
              <a:t>слави</a:t>
            </a:r>
            <a:r>
              <a:rPr lang="ru-RU" sz="3600" i="1" dirty="0"/>
              <a:t> </a:t>
            </a:r>
            <a:r>
              <a:rPr lang="ru-RU" sz="3600" i="1" dirty="0" err="1" smtClean="0"/>
              <a:t>Києва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є</a:t>
            </a:r>
            <a:r>
              <a:rPr lang="ru-RU" sz="3600" i="1" dirty="0" smtClean="0"/>
              <a:t> </a:t>
            </a:r>
            <a:r>
              <a:rPr lang="ru-RU" sz="36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Золоті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 ворота</a:t>
            </a:r>
            <a:r>
              <a:rPr lang="ru-RU" sz="3600" i="1" dirty="0" smtClean="0"/>
              <a:t>.</a:t>
            </a:r>
            <a:endParaRPr lang="ru-RU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Золотые ворота Y-krain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2786082" cy="208956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286380" y="5000636"/>
            <a:ext cx="333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Адреса:вул. Володимирська 40А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8543956" cy="11858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/>
              <a:t>Золоті</a:t>
            </a:r>
            <a:r>
              <a:rPr lang="ru-RU" dirty="0"/>
              <a:t> ворота в </a:t>
            </a:r>
            <a:r>
              <a:rPr lang="ru-RU" dirty="0" err="1"/>
              <a:t>Києві</a:t>
            </a:r>
            <a:r>
              <a:rPr lang="ru-RU" dirty="0"/>
              <a:t> — одна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оборонного зодчества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дійшла</a:t>
            </a:r>
            <a:r>
              <a:rPr lang="ru-RU" dirty="0"/>
              <a:t> до </a:t>
            </a:r>
            <a:r>
              <a:rPr lang="ru-RU" dirty="0" err="1"/>
              <a:t>нашого</a:t>
            </a:r>
            <a:r>
              <a:rPr lang="ru-RU" dirty="0"/>
              <a:t> часу</a:t>
            </a:r>
            <a:r>
              <a:rPr lang="ru-RU" dirty="0" smtClean="0"/>
              <a:t>.</a:t>
            </a:r>
            <a:r>
              <a:rPr lang="ru-RU" dirty="0"/>
              <a:t> Про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Золотих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в </a:t>
            </a:r>
            <a:r>
              <a:rPr lang="ru-RU" dirty="0" err="1"/>
              <a:t>літописі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 1037 </a:t>
            </a:r>
            <a:r>
              <a:rPr lang="ru-RU" dirty="0" smtClean="0"/>
              <a:t>роком: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14480" y="1785926"/>
            <a:ext cx="7043758" cy="12144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r>
              <a:rPr lang="uk-UA" i="1" dirty="0"/>
              <a:t> </a:t>
            </a:r>
            <a:r>
              <a:rPr lang="uk-UA" i="1" dirty="0" smtClean="0"/>
              <a:t>   </a:t>
            </a:r>
            <a:r>
              <a:rPr lang="ru-RU" i="1" dirty="0"/>
              <a:t>Заложив Ярослав город — великий </a:t>
            </a:r>
            <a:r>
              <a:rPr lang="ru-RU" i="1" dirty="0" err="1"/>
              <a:t>Київ</a:t>
            </a:r>
            <a:r>
              <a:rPr lang="ru-RU" i="1" dirty="0"/>
              <a:t>, а в города </a:t>
            </a:r>
            <a:r>
              <a:rPr lang="ru-RU" i="1" dirty="0" err="1"/>
              <a:t>сього</a:t>
            </a:r>
            <a:r>
              <a:rPr lang="ru-RU" i="1" dirty="0"/>
              <a:t> ворота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Золоті</a:t>
            </a:r>
            <a:r>
              <a:rPr lang="ru-RU" i="1" dirty="0"/>
              <a:t>. Заложив </a:t>
            </a:r>
            <a:r>
              <a:rPr lang="ru-RU" i="1" dirty="0" err="1"/>
              <a:t>він</a:t>
            </a:r>
            <a:r>
              <a:rPr lang="ru-RU" i="1" dirty="0"/>
              <a:t>… </a:t>
            </a:r>
            <a:r>
              <a:rPr lang="ru-RU" i="1" dirty="0" err="1"/>
              <a:t>потім</a:t>
            </a:r>
            <a:r>
              <a:rPr lang="ru-RU" i="1" dirty="0"/>
              <a:t> </a:t>
            </a:r>
            <a:r>
              <a:rPr lang="ru-RU" i="1" dirty="0" err="1"/>
              <a:t>церкву</a:t>
            </a:r>
            <a:r>
              <a:rPr lang="ru-RU" i="1" dirty="0"/>
              <a:t> на </a:t>
            </a:r>
            <a:r>
              <a:rPr lang="ru-RU" i="1" dirty="0" err="1"/>
              <a:t>Золотих</a:t>
            </a:r>
            <a:r>
              <a:rPr lang="ru-RU" i="1" dirty="0"/>
              <a:t> воротах, </a:t>
            </a:r>
            <a:r>
              <a:rPr lang="ru-RU" i="1" dirty="0" err="1"/>
              <a:t>кам'яну</a:t>
            </a:r>
            <a:r>
              <a:rPr lang="ru-RU" i="1" dirty="0"/>
              <a:t>, </a:t>
            </a:r>
            <a:r>
              <a:rPr lang="ru-RU" i="1" dirty="0" err="1"/>
              <a:t>Благовіщення</a:t>
            </a:r>
            <a:r>
              <a:rPr lang="ru-RU" i="1" dirty="0"/>
              <a:t> </a:t>
            </a:r>
            <a:r>
              <a:rPr lang="ru-RU" i="1" dirty="0" err="1"/>
              <a:t>святої</a:t>
            </a:r>
            <a:r>
              <a:rPr lang="ru-RU" i="1" dirty="0"/>
              <a:t> </a:t>
            </a:r>
            <a:r>
              <a:rPr lang="ru-RU" i="1" dirty="0" err="1" smtClean="0"/>
              <a:t>Богородиці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285852" y="1714488"/>
            <a:ext cx="571504" cy="14287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715372" y="1714488"/>
            <a:ext cx="428628" cy="1428760"/>
          </a:xfrm>
          <a:prstGeom prst="rightBrace">
            <a:avLst>
              <a:gd name="adj1" fmla="val 8333"/>
              <a:gd name="adj2" fmla="val 4847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786190"/>
            <a:ext cx="857256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Система </a:t>
            </a:r>
            <a:r>
              <a:rPr lang="ru-RU" sz="2000" dirty="0" err="1"/>
              <a:t>укріплень</a:t>
            </a:r>
            <a:r>
              <a:rPr lang="ru-RU" sz="2000" dirty="0"/>
              <a:t> </a:t>
            </a:r>
            <a:r>
              <a:rPr lang="ru-RU" sz="2000" dirty="0" err="1"/>
              <a:t>тогочасного</a:t>
            </a:r>
            <a:r>
              <a:rPr lang="ru-RU" sz="2000" dirty="0"/>
              <a:t> </a:t>
            </a:r>
            <a:r>
              <a:rPr lang="ru-RU" sz="2000" dirty="0" err="1"/>
              <a:t>Києва</a:t>
            </a:r>
            <a:r>
              <a:rPr lang="ru-RU" sz="2000" dirty="0"/>
              <a:t> мала </a:t>
            </a:r>
            <a:r>
              <a:rPr lang="ru-RU" sz="2000" dirty="0" err="1"/>
              <a:t>троє</a:t>
            </a:r>
            <a:r>
              <a:rPr lang="ru-RU" sz="2000" dirty="0"/>
              <a:t> </a:t>
            </a:r>
            <a:r>
              <a:rPr lang="ru-RU" sz="2000" dirty="0" err="1"/>
              <a:t>воріт</a:t>
            </a:r>
            <a:r>
              <a:rPr lang="ru-RU" sz="2000" dirty="0"/>
              <a:t> — </a:t>
            </a:r>
            <a:r>
              <a:rPr lang="ru-RU" sz="2000" dirty="0" err="1"/>
              <a:t>Золоті</a:t>
            </a:r>
            <a:r>
              <a:rPr lang="ru-RU" sz="2000" dirty="0"/>
              <a:t>, </a:t>
            </a:r>
            <a:r>
              <a:rPr lang="ru-RU" sz="2000" dirty="0" err="1"/>
              <a:t>Лядські</a:t>
            </a:r>
            <a:r>
              <a:rPr lang="ru-RU" sz="2000" dirty="0"/>
              <a:t> та </a:t>
            </a:r>
            <a:r>
              <a:rPr lang="ru-RU" sz="2000" dirty="0" err="1"/>
              <a:t>Жидівські</a:t>
            </a:r>
            <a:r>
              <a:rPr lang="ru-RU" sz="2000" dirty="0"/>
              <a:t> (</a:t>
            </a:r>
            <a:r>
              <a:rPr lang="ru-RU" sz="2000" dirty="0" err="1"/>
              <a:t>Львівська</a:t>
            </a:r>
            <a:r>
              <a:rPr lang="ru-RU" sz="2000" dirty="0"/>
              <a:t> брама). </a:t>
            </a:r>
            <a:r>
              <a:rPr lang="ru-RU" sz="2000" dirty="0" err="1"/>
              <a:t>Кам'яними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 smtClean="0"/>
              <a:t>Золоті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 для </a:t>
            </a:r>
            <a:r>
              <a:rPr lang="ru-RU" sz="2000" dirty="0" err="1"/>
              <a:t>свого</a:t>
            </a:r>
            <a:r>
              <a:rPr lang="ru-RU" sz="2000" dirty="0"/>
              <a:t> часу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неприступними</a:t>
            </a:r>
            <a:r>
              <a:rPr lang="ru-RU" sz="2000" dirty="0"/>
              <a:t> — </a:t>
            </a:r>
            <a:r>
              <a:rPr lang="ru-RU" sz="2000" dirty="0" err="1"/>
              <a:t>жодної</a:t>
            </a:r>
            <a:r>
              <a:rPr lang="ru-RU" sz="2000" dirty="0"/>
              <a:t> </a:t>
            </a:r>
            <a:r>
              <a:rPr lang="ru-RU" sz="2000" dirty="0" err="1"/>
              <a:t>згадки</a:t>
            </a:r>
            <a:r>
              <a:rPr lang="ru-RU" sz="2000" dirty="0"/>
              <a:t> про </a:t>
            </a:r>
            <a:r>
              <a:rPr lang="ru-RU" sz="2000" dirty="0" err="1"/>
              <a:t>вторгнення</a:t>
            </a:r>
            <a:r>
              <a:rPr lang="ru-RU" sz="2000" dirty="0"/>
              <a:t> через них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зафіксовано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хан </a:t>
            </a:r>
            <a:r>
              <a:rPr lang="ru-RU" sz="2000" dirty="0" err="1"/>
              <a:t>Батий</a:t>
            </a:r>
            <a:r>
              <a:rPr lang="ru-RU" sz="2000" dirty="0"/>
              <a:t> не </a:t>
            </a:r>
            <a:r>
              <a:rPr lang="ru-RU" sz="2000" dirty="0" err="1"/>
              <a:t>пробував</a:t>
            </a:r>
            <a:r>
              <a:rPr lang="ru-RU" sz="2000" dirty="0"/>
              <a:t> </a:t>
            </a:r>
            <a:r>
              <a:rPr lang="ru-RU" sz="2000" dirty="0" err="1"/>
              <a:t>брати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 через них, а </a:t>
            </a:r>
            <a:r>
              <a:rPr lang="ru-RU" sz="2000" dirty="0" err="1"/>
              <a:t>зосередив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Лядських</a:t>
            </a:r>
            <a:r>
              <a:rPr lang="ru-RU" sz="2000" dirty="0"/>
              <a:t> </a:t>
            </a:r>
            <a:r>
              <a:rPr lang="ru-RU" sz="2000" dirty="0" err="1"/>
              <a:t>воріт</a:t>
            </a:r>
            <a:r>
              <a:rPr lang="ru-RU" sz="2000" dirty="0"/>
              <a:t> та </a:t>
            </a:r>
            <a:r>
              <a:rPr lang="ru-RU" sz="2000" dirty="0" err="1"/>
              <a:t>фортифікацій</a:t>
            </a:r>
            <a:r>
              <a:rPr lang="ru-RU" sz="2000" dirty="0"/>
              <a:t> </a:t>
            </a:r>
            <a:r>
              <a:rPr lang="ru-RU" sz="2000" dirty="0" err="1"/>
              <a:t>Хрещатої</a:t>
            </a:r>
            <a:r>
              <a:rPr lang="ru-RU" sz="2000" dirty="0"/>
              <a:t> </a:t>
            </a:r>
            <a:r>
              <a:rPr lang="ru-RU" sz="2000" dirty="0" err="1" smtClean="0"/>
              <a:t>долини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/>
              <a:t>вірогідні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спорудження</a:t>
            </a:r>
            <a:r>
              <a:rPr lang="ru-RU" sz="2000" dirty="0"/>
              <a:t> </a:t>
            </a:r>
            <a:r>
              <a:rPr lang="ru-RU" sz="2000" dirty="0" err="1"/>
              <a:t>воріт</a:t>
            </a:r>
            <a:r>
              <a:rPr lang="ru-RU" sz="2000" dirty="0"/>
              <a:t> </a:t>
            </a:r>
            <a:r>
              <a:rPr lang="ru-RU" sz="2000" i="1" u="sng" dirty="0"/>
              <a:t>1019 —1026 </a:t>
            </a:r>
            <a:r>
              <a:rPr lang="ru-RU" sz="2000" i="1" u="sng" dirty="0" err="1"/>
              <a:t>рр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53"/>
            <a:ext cx="5043494" cy="3714775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Пам'ятники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Ярославу Мудрому</a:t>
            </a:r>
            <a:r>
              <a:rPr lang="ru-RU" dirty="0"/>
              <a:t> в </a:t>
            </a:r>
            <a:r>
              <a:rPr lang="ru-RU" dirty="0" err="1"/>
              <a:t>Києві</a:t>
            </a:r>
            <a:r>
              <a:rPr lang="ru-RU" dirty="0"/>
              <a:t> — </a:t>
            </a:r>
            <a:r>
              <a:rPr lang="ru-RU" dirty="0" err="1" smtClean="0"/>
              <a:t>пам'ятники</a:t>
            </a:r>
            <a:r>
              <a:rPr lang="ru-RU" dirty="0"/>
              <a:t> </a:t>
            </a:r>
            <a:r>
              <a:rPr lang="ru-RU" dirty="0" smtClean="0"/>
              <a:t>великому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/>
              <a:t>князю 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XI ст. Ярославу Мудрому, </a:t>
            </a:r>
            <a:r>
              <a:rPr lang="ru-RU" dirty="0" err="1" smtClean="0"/>
              <a:t>розташовані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сквері</a:t>
            </a:r>
            <a:r>
              <a:rPr lang="ru-RU" dirty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u="sng" dirty="0" err="1" smtClean="0"/>
              <a:t>Золотих</a:t>
            </a:r>
            <a:r>
              <a:rPr lang="ru-RU" u="sng" dirty="0" smtClean="0"/>
              <a:t> </a:t>
            </a:r>
            <a:r>
              <a:rPr lang="ru-RU" u="sng" dirty="0" err="1" smtClean="0"/>
              <a:t>воріт</a:t>
            </a:r>
            <a:r>
              <a:rPr lang="ru-RU" dirty="0" smtClean="0"/>
              <a:t>  та на </a:t>
            </a:r>
            <a:r>
              <a:rPr lang="ru-RU" dirty="0" err="1" smtClean="0"/>
              <a:t>Андіївському</a:t>
            </a:r>
            <a:r>
              <a:rPr lang="ru-RU" dirty="0" smtClean="0"/>
              <a:t> </a:t>
            </a:r>
            <a:r>
              <a:rPr lang="ru-RU" dirty="0" err="1" smtClean="0"/>
              <a:t>узвізі.Князь</a:t>
            </a:r>
            <a:r>
              <a:rPr lang="ru-RU" dirty="0" smtClean="0"/>
              <a:t> </a:t>
            </a:r>
            <a:r>
              <a:rPr lang="ru-RU" dirty="0" err="1"/>
              <a:t>тримає</a:t>
            </a:r>
            <a:r>
              <a:rPr lang="ru-RU" dirty="0"/>
              <a:t> в руках макет </a:t>
            </a:r>
            <a:r>
              <a:rPr lang="ru-RU" dirty="0" err="1"/>
              <a:t>Софійського</a:t>
            </a:r>
            <a:r>
              <a:rPr lang="ru-RU" dirty="0"/>
              <a:t> собору,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звернений</a:t>
            </a:r>
            <a:r>
              <a:rPr lang="ru-RU" dirty="0"/>
              <a:t> в сторону, де собор </a:t>
            </a:r>
            <a:r>
              <a:rPr lang="ru-RU" dirty="0" err="1"/>
              <a:t>побудований</a:t>
            </a:r>
            <a:r>
              <a:rPr lang="ru-RU" dirty="0"/>
              <a:t>. </a:t>
            </a:r>
            <a:r>
              <a:rPr lang="ru-RU" dirty="0" err="1" smtClean="0"/>
              <a:t>Пам'ятники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ескізом</a:t>
            </a:r>
            <a:r>
              <a:rPr lang="ru-RU" dirty="0"/>
              <a:t> скульптора </a:t>
            </a:r>
            <a:r>
              <a:rPr lang="ru-RU" i="1" u="sng" dirty="0" err="1"/>
              <a:t>Івана</a:t>
            </a:r>
            <a:r>
              <a:rPr lang="ru-RU" i="1" u="sng" dirty="0"/>
              <a:t> </a:t>
            </a:r>
            <a:r>
              <a:rPr lang="ru-RU" i="1" u="sng" dirty="0" err="1"/>
              <a:t>Кавалерідзе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/>
              <a:t>у 1997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857628"/>
            <a:ext cx="400049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642130" cy="48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939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chemeClr val="accent6">
                    <a:lumMod val="50000"/>
                  </a:schemeClr>
                </a:solidFill>
              </a:rPr>
              <a:t>Андріївська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6">
                    <a:lumMod val="50000"/>
                  </a:schemeClr>
                </a:solidFill>
              </a:rPr>
              <a:t>церква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/>
              <a:t>— </a:t>
            </a:r>
            <a:r>
              <a:rPr lang="ru-RU" dirty="0" err="1"/>
              <a:t>барокова</a:t>
            </a:r>
            <a:r>
              <a:rPr lang="ru-RU" dirty="0"/>
              <a:t> </a:t>
            </a:r>
            <a:r>
              <a:rPr lang="ru-RU" dirty="0" err="1"/>
              <a:t>церква</a:t>
            </a:r>
            <a:r>
              <a:rPr lang="ru-RU" dirty="0"/>
              <a:t> Св. </a:t>
            </a:r>
            <a:r>
              <a:rPr lang="ru-RU" dirty="0" err="1"/>
              <a:t>Андрія</a:t>
            </a:r>
            <a:r>
              <a:rPr lang="ru-RU" dirty="0"/>
              <a:t> у </a:t>
            </a:r>
            <a:r>
              <a:rPr lang="ru-RU" u="sng" dirty="0" err="1"/>
              <a:t>Києві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714876" cy="2257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u="sng" dirty="0" err="1"/>
              <a:t>Андріївська</a:t>
            </a:r>
            <a:r>
              <a:rPr lang="ru-RU" b="1" u="sng" dirty="0"/>
              <a:t> </a:t>
            </a:r>
            <a:r>
              <a:rPr lang="ru-RU" b="1" u="sng" dirty="0" err="1"/>
              <a:t>церква</a:t>
            </a:r>
            <a:r>
              <a:rPr lang="ru-RU" b="1" u="sng" dirty="0"/>
              <a:t> </a:t>
            </a:r>
            <a:r>
              <a:rPr lang="ru-RU" dirty="0"/>
              <a:t>у </a:t>
            </a:r>
            <a:r>
              <a:rPr lang="ru-RU" dirty="0" err="1"/>
              <a:t>Києві</a:t>
            </a:r>
            <a:r>
              <a:rPr lang="ru-RU" dirty="0"/>
              <a:t> – </a:t>
            </a:r>
            <a:r>
              <a:rPr lang="ru-RU" dirty="0" err="1"/>
              <a:t>пам’ятка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архітектури</a:t>
            </a:r>
            <a:r>
              <a:rPr lang="ru-RU" dirty="0"/>
              <a:t>,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Вона </a:t>
            </a:r>
            <a:r>
              <a:rPr lang="ru-RU" dirty="0" err="1"/>
              <a:t>збудована</a:t>
            </a:r>
            <a:r>
              <a:rPr lang="ru-RU" dirty="0"/>
              <a:t> у 1747-1762 роках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за проектом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Ф.-Б. </a:t>
            </a:r>
            <a:r>
              <a:rPr lang="ru-RU" i="1" dirty="0" err="1"/>
              <a:t>Растреллі</a:t>
            </a:r>
            <a:r>
              <a:rPr lang="ru-RU" dirty="0"/>
              <a:t>. </a:t>
            </a:r>
            <a:r>
              <a:rPr lang="ru-RU" dirty="0" err="1"/>
              <a:t>Довершеність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,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пропорції</a:t>
            </a:r>
            <a:r>
              <a:rPr lang="ru-RU" dirty="0"/>
              <a:t>, </a:t>
            </a:r>
            <a:r>
              <a:rPr lang="ru-RU" dirty="0" err="1"/>
              <a:t>дивовижна</a:t>
            </a:r>
            <a:r>
              <a:rPr lang="ru-RU" dirty="0"/>
              <a:t> </a:t>
            </a:r>
            <a:r>
              <a:rPr lang="ru-RU" dirty="0" err="1"/>
              <a:t>гармонія</a:t>
            </a:r>
            <a:r>
              <a:rPr lang="ru-RU" dirty="0"/>
              <a:t> форм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ландшафту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славу.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7504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2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14752"/>
            <a:ext cx="22502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426</Words>
  <Application>Microsoft Office PowerPoint</Application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Київська спадщина  </vt:lpstr>
      <vt:lpstr>Слайд 2</vt:lpstr>
      <vt:lpstr>Київ поєднує у собі історичне минуле та динамічне сучасне у своїй багатоманітній архітектурі.</vt:lpstr>
      <vt:lpstr>Слайд 4</vt:lpstr>
      <vt:lpstr>Слайд 5</vt:lpstr>
      <vt:lpstr>Дорогоцінним залишком давньої величі й слави Києва є Золоті ворота.</vt:lpstr>
      <vt:lpstr>Слайд 7</vt:lpstr>
      <vt:lpstr>Слайд 8</vt:lpstr>
      <vt:lpstr>Андріївська церква — барокова церква Св. Андрія у Києві.</vt:lpstr>
      <vt:lpstr>Слайд 10</vt:lpstr>
      <vt:lpstr>Пам'ятники Тарасові Шевченку </vt:lpstr>
      <vt:lpstr>Слайд 12</vt:lpstr>
      <vt:lpstr>Києво-Могилянська академія  (1659 р.) </vt:lpstr>
      <vt:lpstr>Слайд 14</vt:lpstr>
      <vt:lpstr>Фонтан “Самсон”</vt:lpstr>
      <vt:lpstr>Софійський собор </vt:lpstr>
      <vt:lpstr>Пам'ятник Петрові Сагайдачному </vt:lpstr>
      <vt:lpstr>Будинок Михайла Булгакова</vt:lpstr>
      <vt:lpstr>Володимирський собор</vt:lpstr>
      <vt:lpstr>Ляльковий театр</vt:lpstr>
      <vt:lpstr>Дякую за увагу!!!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архітектурні пам’ятки Києва</dc:title>
  <dc:creator>fbi</dc:creator>
  <cp:lastModifiedBy>Karina</cp:lastModifiedBy>
  <cp:revision>38</cp:revision>
  <dcterms:created xsi:type="dcterms:W3CDTF">2014-09-27T16:50:00Z</dcterms:created>
  <dcterms:modified xsi:type="dcterms:W3CDTF">2016-01-06T19:51:35Z</dcterms:modified>
</cp:coreProperties>
</file>